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58" r:id="rId5"/>
    <p:sldId id="259" r:id="rId6"/>
    <p:sldId id="261" r:id="rId7"/>
    <p:sldId id="273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74" r:id="rId16"/>
    <p:sldId id="268" r:id="rId17"/>
    <p:sldId id="275" r:id="rId18"/>
    <p:sldId id="276" r:id="rId19"/>
    <p:sldId id="272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1E3050"/>
    <a:srgbClr val="202020"/>
    <a:srgbClr val="FEB435"/>
    <a:srgbClr val="373737"/>
    <a:srgbClr val="383838"/>
    <a:srgbClr val="B4C7E7"/>
    <a:srgbClr val="4472C4"/>
    <a:srgbClr val="21365B"/>
    <a:srgbClr val="075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/>
    <p:restoredTop sz="96056"/>
  </p:normalViewPr>
  <p:slideViewPr>
    <p:cSldViewPr snapToGrid="0">
      <p:cViewPr>
        <p:scale>
          <a:sx n="60" d="100"/>
          <a:sy n="60" d="100"/>
        </p:scale>
        <p:origin x="312" y="1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D3110-A0E7-1847-A998-26CC4D75014A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D6375-B1D6-D94F-99F0-E2B755ABB2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3587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57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624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79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562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14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99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D6375-B1D6-D94F-99F0-E2B755ABB2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25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10F5D-CE84-43C6-EDB9-CCEEB76A7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E791835-8D84-3C01-86DA-D6AF2D83E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D6EBC4-3E5F-9590-92F8-B7A2BB12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854FCB-AEBF-D5B5-1F34-D1F65463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430943-0DB5-3693-6510-ECC3C171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227" y="6360452"/>
            <a:ext cx="2743200" cy="365125"/>
          </a:xfrm>
        </p:spPr>
        <p:txBody>
          <a:bodyPr/>
          <a:lstStyle>
            <a:lvl1pPr>
              <a:defRPr sz="3200"/>
            </a:lvl1pPr>
          </a:lstStyle>
          <a:p>
            <a:fld id="{346194BF-37B9-9841-A275-0524B4A5D90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854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C99D20-0D98-233E-4FD4-6C0829AE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40BC70E-128D-7822-F726-8F3CCDDAC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D10A43-8EDB-39F8-89A2-007902E4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1D6517-A885-C778-EBDF-1E5EF7D8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F2E680-464C-FAEC-46C3-CAEF9EA4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62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FB2A673-C6BF-1AF0-1E5F-353B21CEA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71D62D6-E920-9321-B214-ECD82757C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24E018-E942-7C70-DABB-2477E307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FEA25A-EFED-BC7D-4338-F4137385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8DAAB-9DE5-DA31-F9FC-EF1A7C23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57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6D7361-46E9-A4E0-C80F-C12B4FA0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070E78-8645-9C90-D0CA-17AA900E9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AC400-1D62-2140-7D45-7342A0E1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F81D5F-AB46-FB00-FC1C-27B6AA3B1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3D9251-5530-7428-1F33-230796F0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3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2AEB75-29ED-80FF-69FA-D95D4579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A221E3-4971-210A-86E3-0D8957023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AA7AD0-4690-D774-B48F-392A4B6D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6F3872-83CD-790C-D5EB-5B887D74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2D47E2-D264-D777-20A0-B94AADBF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A14EC-5DC0-641D-563C-31ED17F5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84417E-F2F6-35E4-6E73-495EF4103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3C08EE3-0217-B256-4F1A-D674B1DFF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48EC28-93EB-48E4-65A8-92B3D828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441993-5B6F-8A6A-283B-9D068713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7EDC01-5892-8E9D-25C0-BB879788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19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8439B4-CC5B-902F-9B94-97C22847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C8E806-3F0C-E4B8-E8FA-613A9E6BD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821107C-997D-181D-377D-3C39EA83F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52BD2C-869A-E865-379D-47ECD2167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6BE2FCA-97E6-BD16-2DED-0C09C5CAD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2F89C3F-6EA8-5CAD-07D1-B7DB7D75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F016453-FCDD-6482-8EB2-F27033AD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41748E4-2492-B7AB-6B92-6B570100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82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935B8-F979-7C9D-D6A9-E79E6E46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77C18F9-4CF5-779D-F7CE-B3C61FAA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F3820A-3646-2EA0-DABD-64F2D88F7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A25199-E7C8-5B91-EB21-1739B4EB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10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C320571-A1F8-A658-4E94-0D7BBDD21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8EC3845-6836-7F6D-8AC3-B252A267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6C438E-7949-67C9-B718-6B3FB49C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13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2DB3AD-53FF-F75A-598B-D75BCCC6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F025D4-9CF4-1E9B-4259-9E7CEDA9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5158D0-099F-E203-E507-F5C58813F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B5EAB9-A68E-AFEF-42DE-2F8C3444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43F92-5C8B-1627-6FA2-D3F8E0509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DBE822-CF59-29AE-3FE1-B28607DF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7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085DFD-7409-E9CB-7535-AA30FF3E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FB79037-F16F-464E-AF61-3113ED38C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8BCC56-53F2-047B-10D9-27BD089C7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E1A1573-02CE-BEC8-5DCF-FDB84140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5DD2E5-88B0-35CB-6247-C2B09BC1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EE76A20-D20F-6CB5-7913-B4113EDF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82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30410BA-A0FC-3BD2-A8BE-437BCC74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F85DAB-94E9-C9C3-693B-162F614B2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310C49-E917-1D35-5CF2-BE94209A3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FE9B4-D64D-C94F-BC52-0D38C856D3D0}" type="datetimeFigureOut">
              <a:rPr kumimoji="1" lang="ja-JP" altLang="en-US" smtClean="0"/>
              <a:t>2023/10/29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A7A44B-6988-E500-DBDD-0C6117151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1882CC-7468-622C-C7AA-05D8E6C17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194BF-37B9-9841-A275-0524B4A5D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6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3.png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11" Type="http://schemas.openxmlformats.org/officeDocument/2006/relationships/image" Target="../media/image31.png"/><Relationship Id="rId5" Type="http://schemas.microsoft.com/office/2007/relationships/hdphoto" Target="../media/hdphoto4.wdp"/><Relationship Id="rId10" Type="http://schemas.openxmlformats.org/officeDocument/2006/relationships/image" Target="../media/image30.sv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7.wdp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2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image" Target="../media/image6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omohiron907/G-coordinator/tree/main/example" TargetMode="External"/><Relationship Id="rId4" Type="http://schemas.openxmlformats.org/officeDocument/2006/relationships/hyperlink" Target="https://github.com/tomohiron907/G-coordinator/tree/main/img/wor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20E3068-B5C2-709A-6A9A-2D46E0D5CD26}"/>
              </a:ext>
            </a:extLst>
          </p:cNvPr>
          <p:cNvSpPr/>
          <p:nvPr/>
        </p:nvSpPr>
        <p:spPr>
          <a:xfrm>
            <a:off x="0" y="0"/>
            <a:ext cx="12192000" cy="474573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C78258-14E2-718A-6238-562DA15CE5F0}"/>
              </a:ext>
            </a:extLst>
          </p:cNvPr>
          <p:cNvSpPr txBox="1"/>
          <p:nvPr/>
        </p:nvSpPr>
        <p:spPr>
          <a:xfrm>
            <a:off x="2387985" y="2790563"/>
            <a:ext cx="74160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solidFill>
                  <a:srgbClr val="075471"/>
                </a:solidFill>
                <a:latin typeface="Futura Medium" panose="020B0602020204020303" pitchFamily="34" charset="-79"/>
                <a:ea typeface="Dotum" panose="020B0600000101010101" pitchFamily="34" charset="-127"/>
                <a:cs typeface="Futura Medium" panose="020B0602020204020303" pitchFamily="34" charset="-79"/>
              </a:rPr>
              <a:t>G-coordinator </a:t>
            </a:r>
          </a:p>
          <a:p>
            <a:pPr algn="ctr"/>
            <a:r>
              <a:rPr kumimoji="1" lang="en-US" altLang="ja-JP" sz="2400" dirty="0">
                <a:solidFill>
                  <a:srgbClr val="373737"/>
                </a:solidFill>
                <a:latin typeface="Osaka" panose="020B0600000000000000" pitchFamily="34" charset="-128"/>
                <a:ea typeface="Osaka" panose="020B0600000000000000" pitchFamily="34" charset="-128"/>
              </a:rPr>
              <a:t>G-code </a:t>
            </a:r>
            <a:r>
              <a:rPr kumimoji="1" lang="ja-JP" altLang="en-US" sz="2400">
                <a:solidFill>
                  <a:srgbClr val="373737"/>
                </a:solidFill>
                <a:latin typeface="Osaka" panose="020B0600000000000000" pitchFamily="34" charset="-128"/>
                <a:ea typeface="Osaka" panose="020B0600000000000000" pitchFamily="34" charset="-128"/>
              </a:rPr>
              <a:t>生成の新たな手法とその可能性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AD3841-5154-D9B5-8E12-ACF5E2587214}"/>
              </a:ext>
            </a:extLst>
          </p:cNvPr>
          <p:cNvSpPr txBox="1"/>
          <p:nvPr/>
        </p:nvSpPr>
        <p:spPr>
          <a:xfrm>
            <a:off x="3663351" y="5113802"/>
            <a:ext cx="486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solidFill>
                  <a:srgbClr val="373737"/>
                </a:solidFill>
              </a:rPr>
              <a:t>大阪府立大学　工学域　機械力学研究室</a:t>
            </a:r>
            <a:endParaRPr kumimoji="1" lang="en-US" altLang="ja-JP" dirty="0">
              <a:solidFill>
                <a:srgbClr val="373737"/>
              </a:solidFill>
            </a:endParaRPr>
          </a:p>
          <a:p>
            <a:pPr algn="ctr"/>
            <a:r>
              <a:rPr lang="en-US" altLang="ja-JP" dirty="0">
                <a:solidFill>
                  <a:srgbClr val="373737"/>
                </a:solidFill>
              </a:rPr>
              <a:t>B4</a:t>
            </a:r>
            <a:r>
              <a:rPr lang="ja-JP" altLang="en-US">
                <a:solidFill>
                  <a:srgbClr val="373737"/>
                </a:solidFill>
              </a:rPr>
              <a:t> 谷口朝洋</a:t>
            </a:r>
            <a:endParaRPr kumimoji="1" lang="ja-JP" altLang="en-US">
              <a:solidFill>
                <a:srgbClr val="373737"/>
              </a:solidFill>
            </a:endParaRP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A98A8B7E-A3A8-965C-2C2B-D6E5B104F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4899" y="992445"/>
            <a:ext cx="1722202" cy="165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92A50E3-279B-CD78-4F55-A2A253713F37}"/>
              </a:ext>
            </a:extLst>
          </p:cNvPr>
          <p:cNvSpPr/>
          <p:nvPr/>
        </p:nvSpPr>
        <p:spPr>
          <a:xfrm>
            <a:off x="11736387" y="-19879"/>
            <a:ext cx="496274" cy="6896647"/>
          </a:xfrm>
          <a:prstGeom prst="rect">
            <a:avLst/>
          </a:prstGeom>
          <a:solidFill>
            <a:srgbClr val="1E305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-US" altLang="ja-JP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Inspired by </a:t>
            </a:r>
            <a:r>
              <a:rPr kumimoji="1" lang="ja-JP" altLang="en-US">
                <a:solidFill>
                  <a:srgbClr val="FEB435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新工芸舎</a:t>
            </a: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00202330-6F43-4DCB-4F8F-CE7EEBFC5BA1}"/>
              </a:ext>
            </a:extLst>
          </p:cNvPr>
          <p:cNvSpPr/>
          <p:nvPr/>
        </p:nvSpPr>
        <p:spPr>
          <a:xfrm rot="16200000">
            <a:off x="11493837" y="6172267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F3D479A-EE2A-E6CC-F765-9351E835D875}"/>
              </a:ext>
            </a:extLst>
          </p:cNvPr>
          <p:cNvSpPr/>
          <p:nvPr/>
        </p:nvSpPr>
        <p:spPr>
          <a:xfrm>
            <a:off x="7139891" y="1151465"/>
            <a:ext cx="3645319" cy="1555370"/>
          </a:xfrm>
          <a:prstGeom prst="roundRect">
            <a:avLst>
              <a:gd name="adj" fmla="val 7979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太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ノズルで，ノズルを蛇行することで，</a:t>
            </a:r>
            <a:r>
              <a:rPr kumimoji="1" lang="ja-JP" altLang="en-US" sz="14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積層痕を意匠化</a:t>
            </a:r>
            <a:endParaRPr kumimoji="1" lang="en-US" altLang="ja-JP" sz="1400" b="1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</a:t>
            </a:r>
            <a:r>
              <a:rPr kumimoji="1"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tl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モデルのスライスでは，ノズルパスを精密に制御することが難しく，網目のテクスチャを付与することができなかった．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07645608-7EDE-2F3D-3AD3-81DF94C5DF78}"/>
              </a:ext>
            </a:extLst>
          </p:cNvPr>
          <p:cNvSpPr/>
          <p:nvPr/>
        </p:nvSpPr>
        <p:spPr>
          <a:xfrm>
            <a:off x="795457" y="4577410"/>
            <a:ext cx="5721242" cy="1985331"/>
          </a:xfrm>
          <a:prstGeom prst="roundRect">
            <a:avLst>
              <a:gd name="adj" fmla="val 71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base_rad</a:t>
            </a:r>
            <a:endParaRPr lang="en-US" altLang="ja-JP" sz="14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1400" dirty="0">
                <a:solidFill>
                  <a:srgbClr val="9CDCFE"/>
                </a:solidFill>
                <a:latin typeface="Menlo" panose="020B0609030804020204" pitchFamily="49" charset="0"/>
              </a:rPr>
              <a:t>	</a:t>
            </a:r>
            <a:r>
              <a:rPr lang="ja-JP" altLang="en-US" sz="14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基本半径</a:t>
            </a:r>
            <a:endParaRPr lang="en-US" altLang="ja-JP" sz="14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400" b="0">
                <a:solidFill>
                  <a:srgbClr val="F1F1F1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lang="en-US" altLang="ja-JP" sz="400" b="0" dirty="0">
              <a:solidFill>
                <a:srgbClr val="F1F1F1"/>
              </a:solidFill>
              <a:effectLst/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altLang="ja-JP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ja-JP" sz="14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LAYER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altLang="ja-JP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altLang="ja-JP" sz="14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ja-JP" altLang="en-US" sz="14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高さに応じた丸みを追加</a:t>
            </a:r>
            <a:endParaRPr lang="en-US" altLang="ja-JP" sz="14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en-US" altLang="ja-JP" sz="400" b="0" dirty="0">
                <a:solidFill>
                  <a:srgbClr val="F1F1F1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r>
              <a:rPr lang="en-US" altLang="ja-JP" sz="1400" dirty="0">
                <a:solidFill>
                  <a:srgbClr val="9CDCFE"/>
                </a:solidFill>
                <a:latin typeface="Menlo" panose="020B0609030804020204" pitchFamily="49" charset="0"/>
              </a:rPr>
              <a:t>r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ad 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+= 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amp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altLang="ja-JP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ja-JP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100.5</a:t>
            </a:r>
            <a:r>
              <a:rPr lang="en-US" altLang="ja-JP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altLang="ja-JP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altLang="ja-JP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ja-JP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altLang="ja-JP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altLang="ja-JP" sz="14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ja-JP" altLang="en-US" sz="14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一周の円を描く間に</a:t>
            </a:r>
            <a:r>
              <a:rPr lang="en-US" altLang="ja-JP" sz="14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100.5</a:t>
            </a:r>
            <a:r>
              <a:rPr lang="ja-JP" altLang="en-US" sz="14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回の振動を追加</a:t>
            </a:r>
            <a:endParaRPr lang="en-US" altLang="ja-JP" sz="14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D87E9A5-552F-525F-E5B0-C43E0870D852}"/>
              </a:ext>
            </a:extLst>
          </p:cNvPr>
          <p:cNvGrpSpPr/>
          <p:nvPr/>
        </p:nvGrpSpPr>
        <p:grpSpPr>
          <a:xfrm>
            <a:off x="7139891" y="287863"/>
            <a:ext cx="3645318" cy="863602"/>
            <a:chOff x="6671733" y="287866"/>
            <a:chExt cx="3645318" cy="863602"/>
          </a:xfrm>
        </p:grpSpPr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BCDE1485-E039-3155-CA20-44039FCF64BD}"/>
                </a:ext>
              </a:extLst>
            </p:cNvPr>
            <p:cNvSpPr/>
            <p:nvPr/>
          </p:nvSpPr>
          <p:spPr>
            <a:xfrm>
              <a:off x="6766825" y="287866"/>
              <a:ext cx="3455132" cy="86360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Wave Texture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B32D0E1E-4620-AD80-1B07-57D6D461272E}"/>
                </a:ext>
              </a:extLst>
            </p:cNvPr>
            <p:cNvCxnSpPr>
              <a:cxnSpLocks/>
            </p:cNvCxnSpPr>
            <p:nvPr/>
          </p:nvCxnSpPr>
          <p:spPr>
            <a:xfrm>
              <a:off x="6671733" y="999067"/>
              <a:ext cx="3645318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図 15" descr="屋内, テーブル, ケーキ, 座る が含まれている画像&#10;&#10;自動的に生成された説明">
            <a:extLst>
              <a:ext uri="{FF2B5EF4-FFF2-40B4-BE49-F238E27FC236}">
                <a16:creationId xmlns:a16="http://schemas.microsoft.com/office/drawing/2014/main" id="{3091837A-9C9B-EBE6-6F03-CF7BFE13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9890" y="2924818"/>
            <a:ext cx="3645319" cy="3645319"/>
          </a:xfrm>
          <a:prstGeom prst="roundRect">
            <a:avLst>
              <a:gd name="adj" fmla="val 3586"/>
            </a:avLst>
          </a:prstGeom>
        </p:spPr>
      </p:pic>
      <p:pic>
        <p:nvPicPr>
          <p:cNvPr id="20" name="図 19" descr="暗い背景に浮かぶ月&#10;&#10;低い精度で自動的に生成された説明">
            <a:extLst>
              <a:ext uri="{FF2B5EF4-FFF2-40B4-BE49-F238E27FC236}">
                <a16:creationId xmlns:a16="http://schemas.microsoft.com/office/drawing/2014/main" id="{2C8DA447-03B0-41B7-AFA1-13588BD95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7" t="14443" r="14920" b="15339"/>
          <a:stretch/>
        </p:blipFill>
        <p:spPr>
          <a:xfrm>
            <a:off x="795457" y="457550"/>
            <a:ext cx="5721242" cy="3822241"/>
          </a:xfrm>
          <a:prstGeom prst="roundRect">
            <a:avLst>
              <a:gd name="adj" fmla="val 4671"/>
            </a:avLst>
          </a:prstGeom>
        </p:spPr>
      </p:pic>
    </p:spTree>
    <p:extLst>
      <p:ext uri="{BB962C8B-B14F-4D97-AF65-F5344CB8AC3E}">
        <p14:creationId xmlns:p14="http://schemas.microsoft.com/office/powerpoint/2010/main" val="69125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座る, テーブル, ベッド が含まれている画像&#10;&#10;自動的に生成された説明">
            <a:extLst>
              <a:ext uri="{FF2B5EF4-FFF2-40B4-BE49-F238E27FC236}">
                <a16:creationId xmlns:a16="http://schemas.microsoft.com/office/drawing/2014/main" id="{090D0AD6-772C-E8F4-E77D-EA6408188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871" r="12344"/>
          <a:stretch/>
        </p:blipFill>
        <p:spPr>
          <a:xfrm>
            <a:off x="8569373" y="772407"/>
            <a:ext cx="3048000" cy="2551662"/>
          </a:xfrm>
          <a:prstGeom prst="roundRect">
            <a:avLst>
              <a:gd name="adj" fmla="val 2413"/>
            </a:avLst>
          </a:prstGeom>
        </p:spPr>
      </p:pic>
      <p:pic>
        <p:nvPicPr>
          <p:cNvPr id="7" name="図 6" descr="テーブル, 屋内, カップ, 座る が含まれている画像&#10;&#10;自動的に生成された説明">
            <a:extLst>
              <a:ext uri="{FF2B5EF4-FFF2-40B4-BE49-F238E27FC236}">
                <a16:creationId xmlns:a16="http://schemas.microsoft.com/office/drawing/2014/main" id="{27C7F09C-A403-3ECB-A20F-7DAFB29B94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339" b="9945"/>
          <a:stretch/>
        </p:blipFill>
        <p:spPr>
          <a:xfrm>
            <a:off x="8569373" y="3638862"/>
            <a:ext cx="3048000" cy="2551662"/>
          </a:xfrm>
          <a:prstGeom prst="roundRect">
            <a:avLst>
              <a:gd name="adj" fmla="val 2876"/>
            </a:avLst>
          </a:prstGeom>
        </p:spPr>
      </p:pic>
      <p:pic>
        <p:nvPicPr>
          <p:cNvPr id="9" name="図 8" descr="文字と絵が描かれた絵&#10;&#10;低い精度で自動的に生成された説明">
            <a:extLst>
              <a:ext uri="{FF2B5EF4-FFF2-40B4-BE49-F238E27FC236}">
                <a16:creationId xmlns:a16="http://schemas.microsoft.com/office/drawing/2014/main" id="{33B43897-2632-AE2E-9AF4-2FC326DC0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83" t="18475" r="13767" b="19449"/>
          <a:stretch/>
        </p:blipFill>
        <p:spPr>
          <a:xfrm>
            <a:off x="5210197" y="772407"/>
            <a:ext cx="3048001" cy="2551662"/>
          </a:xfrm>
          <a:prstGeom prst="roundRect">
            <a:avLst>
              <a:gd name="adj" fmla="val 3320"/>
            </a:avLst>
          </a:prstGeom>
        </p:spPr>
      </p:pic>
      <p:pic>
        <p:nvPicPr>
          <p:cNvPr id="13" name="図 12" descr="屋内, 座る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CB80EE9B-5001-1A7D-122D-B61191B73B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5000"/>
                    </a14:imgEffect>
                  </a14:imgLayer>
                </a14:imgProps>
              </a:ext>
            </a:extLst>
          </a:blip>
          <a:srcRect l="5595" r="5595"/>
          <a:stretch/>
        </p:blipFill>
        <p:spPr>
          <a:xfrm>
            <a:off x="5210198" y="3638862"/>
            <a:ext cx="3048001" cy="2574049"/>
          </a:xfrm>
          <a:prstGeom prst="roundRect">
            <a:avLst>
              <a:gd name="adj" fmla="val 3053"/>
            </a:avLst>
          </a:prstGeom>
        </p:spPr>
      </p:pic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25EDFF5F-9F73-3D02-F4F0-3A54FEB814D4}"/>
              </a:ext>
            </a:extLst>
          </p:cNvPr>
          <p:cNvSpPr/>
          <p:nvPr/>
        </p:nvSpPr>
        <p:spPr>
          <a:xfrm rot="16200000">
            <a:off x="11493837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18AC1A9-0F5A-EC25-E156-D2AB3136A7C6}"/>
              </a:ext>
            </a:extLst>
          </p:cNvPr>
          <p:cNvGrpSpPr/>
          <p:nvPr/>
        </p:nvGrpSpPr>
        <p:grpSpPr>
          <a:xfrm>
            <a:off x="3514369" y="772407"/>
            <a:ext cx="1414067" cy="5440504"/>
            <a:chOff x="3514369" y="772407"/>
            <a:chExt cx="1414067" cy="5440504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34695D7F-13F0-7D82-BC84-7AA2AF5F57FA}"/>
                </a:ext>
              </a:extLst>
            </p:cNvPr>
            <p:cNvSpPr/>
            <p:nvPr/>
          </p:nvSpPr>
          <p:spPr>
            <a:xfrm>
              <a:off x="3514369" y="772407"/>
              <a:ext cx="1414067" cy="5440504"/>
            </a:xfrm>
            <a:prstGeom prst="roundRect">
              <a:avLst>
                <a:gd name="adj" fmla="val 4978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DA013A0-2393-8351-DBFF-2909131C58A9}"/>
                </a:ext>
              </a:extLst>
            </p:cNvPr>
            <p:cNvGrpSpPr/>
            <p:nvPr/>
          </p:nvGrpSpPr>
          <p:grpSpPr>
            <a:xfrm>
              <a:off x="3717193" y="1184654"/>
              <a:ext cx="1135635" cy="1072119"/>
              <a:chOff x="2560012" y="1255961"/>
              <a:chExt cx="1345497" cy="1072119"/>
            </a:xfrm>
          </p:grpSpPr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3D7433B-AE80-74C5-7E40-BACADF1082AB}"/>
                  </a:ext>
                </a:extLst>
              </p:cNvPr>
              <p:cNvSpPr txBox="1"/>
              <p:nvPr/>
            </p:nvSpPr>
            <p:spPr>
              <a:xfrm>
                <a:off x="2560012" y="2020303"/>
                <a:ext cx="13454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1F1F1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</a:rPr>
                  <a:t>リサージュ</a:t>
                </a:r>
              </a:p>
            </p:txBody>
          </p:sp>
          <p:pic>
            <p:nvPicPr>
              <p:cNvPr id="18" name="グラフィックス 17">
                <a:extLst>
                  <a:ext uri="{FF2B5EF4-FFF2-40B4-BE49-F238E27FC236}">
                    <a16:creationId xmlns:a16="http://schemas.microsoft.com/office/drawing/2014/main" id="{6CFE0A73-693C-1F61-9E42-C1EB3DDAF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779414" y="1255961"/>
                <a:ext cx="755969" cy="944961"/>
              </a:xfrm>
              <a:prstGeom prst="rect">
                <a:avLst/>
              </a:prstGeom>
            </p:spPr>
          </p:pic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75C2E577-2084-57C2-10D4-B89CE5393FED}"/>
                </a:ext>
              </a:extLst>
            </p:cNvPr>
            <p:cNvGrpSpPr/>
            <p:nvPr/>
          </p:nvGrpSpPr>
          <p:grpSpPr>
            <a:xfrm>
              <a:off x="3685200" y="2920687"/>
              <a:ext cx="1135635" cy="1327519"/>
              <a:chOff x="1736124" y="2947847"/>
              <a:chExt cx="1135635" cy="1327519"/>
            </a:xfrm>
          </p:grpSpPr>
          <p:pic>
            <p:nvPicPr>
              <p:cNvPr id="21" name="グラフィックス 20">
                <a:extLst>
                  <a:ext uri="{FF2B5EF4-FFF2-40B4-BE49-F238E27FC236}">
                    <a16:creationId xmlns:a16="http://schemas.microsoft.com/office/drawing/2014/main" id="{9588713A-FDCA-5A4D-E0E4-6E32C9385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784742" y="2947847"/>
                <a:ext cx="952500" cy="1181100"/>
              </a:xfrm>
              <a:prstGeom prst="rect">
                <a:avLst/>
              </a:prstGeom>
            </p:spPr>
          </p:pic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1B9247E-31B0-D587-D5E6-E0D745385EDC}"/>
                  </a:ext>
                </a:extLst>
              </p:cNvPr>
              <p:cNvSpPr txBox="1"/>
              <p:nvPr/>
            </p:nvSpPr>
            <p:spPr>
              <a:xfrm>
                <a:off x="1736124" y="3967589"/>
                <a:ext cx="1135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solidFill>
                      <a:srgbClr val="F1F1F1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</a:rPr>
                  <a:t>フラクタル</a:t>
                </a:r>
              </a:p>
            </p:txBody>
          </p:sp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0A35B3D4-3245-5B50-9414-D4EED08120BC}"/>
                </a:ext>
              </a:extLst>
            </p:cNvPr>
            <p:cNvGrpSpPr/>
            <p:nvPr/>
          </p:nvGrpSpPr>
          <p:grpSpPr>
            <a:xfrm>
              <a:off x="3765072" y="4517632"/>
              <a:ext cx="823492" cy="1133015"/>
              <a:chOff x="1790360" y="4637892"/>
              <a:chExt cx="823492" cy="1133015"/>
            </a:xfrm>
          </p:grpSpPr>
          <p:pic>
            <p:nvPicPr>
              <p:cNvPr id="24" name="グラフィックス 23">
                <a:extLst>
                  <a:ext uri="{FF2B5EF4-FFF2-40B4-BE49-F238E27FC236}">
                    <a16:creationId xmlns:a16="http://schemas.microsoft.com/office/drawing/2014/main" id="{A1FAA905-D732-9FE5-EF4A-E6A47F8F5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0800000">
                <a:off x="1790360" y="4637892"/>
                <a:ext cx="823492" cy="1031364"/>
              </a:xfrm>
              <a:prstGeom prst="rect">
                <a:avLst/>
              </a:prstGeom>
            </p:spPr>
          </p:pic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657614C0-FC42-8D20-3C87-9B4C3BDAEFCE}"/>
                  </a:ext>
                </a:extLst>
              </p:cNvPr>
              <p:cNvSpPr txBox="1"/>
              <p:nvPr/>
            </p:nvSpPr>
            <p:spPr>
              <a:xfrm>
                <a:off x="1898181" y="5463130"/>
                <a:ext cx="6503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rgbClr val="F1F1F1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</a:rPr>
                  <a:t>Sin</a:t>
                </a:r>
                <a:r>
                  <a:rPr kumimoji="1" lang="ja-JP" altLang="en-US" sz="1400">
                    <a:solidFill>
                      <a:srgbClr val="F1F1F1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</a:rPr>
                  <a:t>波</a:t>
                </a:r>
              </a:p>
            </p:txBody>
          </p:sp>
        </p:grp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B56BAD60-FDA0-0888-1807-E3EE6D9FBE02}"/>
              </a:ext>
            </a:extLst>
          </p:cNvPr>
          <p:cNvGrpSpPr/>
          <p:nvPr/>
        </p:nvGrpSpPr>
        <p:grpSpPr>
          <a:xfrm>
            <a:off x="8057" y="464865"/>
            <a:ext cx="3607724" cy="1956411"/>
            <a:chOff x="126094" y="206448"/>
            <a:chExt cx="3607724" cy="1956411"/>
          </a:xfrm>
        </p:grpSpPr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5429F41-1847-947E-20AC-DBBCAAF9A6AF}"/>
                </a:ext>
              </a:extLst>
            </p:cNvPr>
            <p:cNvCxnSpPr>
              <a:cxnSpLocks/>
            </p:cNvCxnSpPr>
            <p:nvPr/>
          </p:nvCxnSpPr>
          <p:spPr>
            <a:xfrm>
              <a:off x="1249847" y="1717696"/>
              <a:ext cx="1331844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CE1F691E-4FCA-EF7C-FBCA-21D702541BE3}"/>
                </a:ext>
              </a:extLst>
            </p:cNvPr>
            <p:cNvSpPr/>
            <p:nvPr/>
          </p:nvSpPr>
          <p:spPr>
            <a:xfrm>
              <a:off x="126094" y="206448"/>
              <a:ext cx="3607724" cy="19564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Mathematical Design</a:t>
              </a:r>
              <a:endParaRPr kumimoji="1" lang="ja-JP" altLang="en-US" sz="32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99CE4BF5-DAB5-2D4B-4FC7-9EFE56FFB7C8}"/>
              </a:ext>
            </a:extLst>
          </p:cNvPr>
          <p:cNvSpPr/>
          <p:nvPr/>
        </p:nvSpPr>
        <p:spPr>
          <a:xfrm>
            <a:off x="449562" y="2081969"/>
            <a:ext cx="2617968" cy="40914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python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で造形を行う性質上，数学的，数理的な形状の実現が得意．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この他にも，一葉双曲面や，立体包絡線，ヒルベルト曲線などを描画するサンプルも公開している．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kumimoji="1" lang="ja-JP" altLang="en-US" sz="140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40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E7DE9A5-A96B-9371-038A-273C9C6BA245}"/>
              </a:ext>
            </a:extLst>
          </p:cNvPr>
          <p:cNvGrpSpPr/>
          <p:nvPr/>
        </p:nvGrpSpPr>
        <p:grpSpPr>
          <a:xfrm>
            <a:off x="-19878" y="406420"/>
            <a:ext cx="6016488" cy="6486974"/>
            <a:chOff x="79512" y="505810"/>
            <a:chExt cx="6016488" cy="6486974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94CE0F62-FB38-65CD-1392-8B5E11981F2D}"/>
                </a:ext>
              </a:extLst>
            </p:cNvPr>
            <p:cNvSpPr/>
            <p:nvPr/>
          </p:nvSpPr>
          <p:spPr>
            <a:xfrm>
              <a:off x="79512" y="1470990"/>
              <a:ext cx="4982148" cy="5521794"/>
            </a:xfrm>
            <a:prstGeom prst="roundRect">
              <a:avLst>
                <a:gd name="adj" fmla="val 0"/>
              </a:avLst>
            </a:prstGeom>
            <a:solidFill>
              <a:srgbClr val="1E3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BE48955-B376-D5C3-236F-B614AD2A9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460" t="26128" r="30953" b="24301"/>
            <a:stretch/>
          </p:blipFill>
          <p:spPr>
            <a:xfrm>
              <a:off x="1113852" y="505810"/>
              <a:ext cx="4982148" cy="6084916"/>
            </a:xfrm>
            <a:prstGeom prst="roundRect">
              <a:avLst>
                <a:gd name="adj" fmla="val 1650"/>
              </a:avLst>
            </a:prstGeom>
            <a:effectLst>
              <a:outerShdw blurRad="279569" dist="19279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A4CBBBB8-B597-8153-1F32-964BFFC55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97" t="43338" r="32843" b="44946"/>
          <a:stretch/>
        </p:blipFill>
        <p:spPr>
          <a:xfrm>
            <a:off x="6337043" y="5507421"/>
            <a:ext cx="5195532" cy="964036"/>
          </a:xfrm>
          <a:prstGeom prst="roundRect">
            <a:avLst>
              <a:gd name="adj" fmla="val 7383"/>
            </a:avLst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70B16B6-7066-59AD-E890-2BD6A67D9CA6}"/>
              </a:ext>
            </a:extLst>
          </p:cNvPr>
          <p:cNvSpPr/>
          <p:nvPr/>
        </p:nvSpPr>
        <p:spPr>
          <a:xfrm>
            <a:off x="6337044" y="1430805"/>
            <a:ext cx="5195532" cy="3668838"/>
          </a:xfrm>
          <a:prstGeom prst="roundRect">
            <a:avLst>
              <a:gd name="adj" fmla="val 3292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180000" rtlCol="0" anchor="ctr"/>
          <a:lstStyle/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Python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を用いることで，様々なデータソースを造形に活用できる．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OpenCV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のライブラリを用いて，モノクロ写真を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x, y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の２つの引数があり，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0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から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1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のピクセルの濃さを返す関数ととらえる．その</a:t>
            </a:r>
            <a:r>
              <a:rPr lang="ja-JP" altLang="en-US" sz="14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ピクセルの濃さを単純な</a:t>
            </a:r>
            <a:r>
              <a:rPr lang="en-US" altLang="ja-JP" sz="1400" b="1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sin</a:t>
            </a:r>
            <a:r>
              <a:rPr lang="ja-JP" altLang="en-US" sz="14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波に重みとして掛け合わせ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ている．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白のプレートを印刷後に，黒の樹脂で振動パターンを印刷することで，</a:t>
            </a:r>
            <a:r>
              <a:rPr lang="ja-JP" altLang="en-US" sz="14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不規則な振動がマクロでは写真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として見えるようになる．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9DE78A5-512C-FF3C-7D35-523B0B43458E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05DF829-46B4-A46E-DD66-5A238BE2A92C}"/>
              </a:ext>
            </a:extLst>
          </p:cNvPr>
          <p:cNvGrpSpPr/>
          <p:nvPr/>
        </p:nvGrpSpPr>
        <p:grpSpPr>
          <a:xfrm>
            <a:off x="5791203" y="386542"/>
            <a:ext cx="5458691" cy="748145"/>
            <a:chOff x="5791203" y="386542"/>
            <a:chExt cx="5458691" cy="748145"/>
          </a:xfrm>
        </p:grpSpPr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620F1759-854F-93E1-2E53-04AAFC3456AB}"/>
                </a:ext>
              </a:extLst>
            </p:cNvPr>
            <p:cNvSpPr/>
            <p:nvPr/>
          </p:nvSpPr>
          <p:spPr>
            <a:xfrm>
              <a:off x="5791203" y="386542"/>
              <a:ext cx="5458691" cy="74814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Picture Into G-code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8705D318-15EF-0766-E573-3E453CBC5F93}"/>
                </a:ext>
              </a:extLst>
            </p:cNvPr>
            <p:cNvCxnSpPr/>
            <p:nvPr/>
          </p:nvCxnSpPr>
          <p:spPr>
            <a:xfrm>
              <a:off x="6337043" y="993913"/>
              <a:ext cx="4397218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940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56252C-2220-FD1A-DAC6-F3C216E3258F}"/>
              </a:ext>
            </a:extLst>
          </p:cNvPr>
          <p:cNvSpPr/>
          <p:nvPr/>
        </p:nvSpPr>
        <p:spPr>
          <a:xfrm>
            <a:off x="1" y="0"/>
            <a:ext cx="12192000" cy="402944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2100F92B-8ECE-BE8A-A260-72BC039864AE}"/>
              </a:ext>
            </a:extLst>
          </p:cNvPr>
          <p:cNvSpPr/>
          <p:nvPr/>
        </p:nvSpPr>
        <p:spPr>
          <a:xfrm>
            <a:off x="513607" y="967242"/>
            <a:ext cx="3254644" cy="5383951"/>
          </a:xfrm>
          <a:prstGeom prst="roundRect">
            <a:avLst>
              <a:gd name="adj" fmla="val 3010"/>
            </a:avLst>
          </a:prstGeom>
          <a:pattFill prst="wdUpDiag">
            <a:fgClr>
              <a:srgbClr val="FEB435"/>
            </a:fgClr>
            <a:bgClr>
              <a:schemeClr val="bg1"/>
            </a:bgClr>
          </a:pattFill>
          <a:ln w="50800">
            <a:solidFill>
              <a:srgbClr val="FEB4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キーボードとマウス&#10;&#10;中程度の精度で自動的に生成された説明">
            <a:extLst>
              <a:ext uri="{FF2B5EF4-FFF2-40B4-BE49-F238E27FC236}">
                <a16:creationId xmlns:a16="http://schemas.microsoft.com/office/drawing/2014/main" id="{92AB9FE7-BCB2-BE94-0A67-B234F63BF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667" r="16667"/>
          <a:stretch/>
        </p:blipFill>
        <p:spPr>
          <a:xfrm>
            <a:off x="4558126" y="789442"/>
            <a:ext cx="3240000" cy="3240000"/>
          </a:xfrm>
          <a:prstGeom prst="roundRect">
            <a:avLst>
              <a:gd name="adj" fmla="val 2317"/>
            </a:avLst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9E703B3-820B-3B9B-5E1C-559BF41FAF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240" r="12760"/>
          <a:stretch/>
        </p:blipFill>
        <p:spPr>
          <a:xfrm>
            <a:off x="8418829" y="789442"/>
            <a:ext cx="3240000" cy="3240000"/>
          </a:xfrm>
          <a:prstGeom prst="roundRect">
            <a:avLst>
              <a:gd name="adj" fmla="val 2795"/>
            </a:avLst>
          </a:prstGeom>
        </p:spPr>
      </p:pic>
      <p:sp>
        <p:nvSpPr>
          <p:cNvPr id="8" name="直角三角形 7">
            <a:extLst>
              <a:ext uri="{FF2B5EF4-FFF2-40B4-BE49-F238E27FC236}">
                <a16:creationId xmlns:a16="http://schemas.microsoft.com/office/drawing/2014/main" id="{279B8E5B-0AAD-1B63-9DE1-6445F8287799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6829492B-8A75-8F77-5E1E-E904E8623072}"/>
              </a:ext>
            </a:extLst>
          </p:cNvPr>
          <p:cNvSpPr/>
          <p:nvPr/>
        </p:nvSpPr>
        <p:spPr>
          <a:xfrm>
            <a:off x="723246" y="789442"/>
            <a:ext cx="3254644" cy="5383951"/>
          </a:xfrm>
          <a:prstGeom prst="roundRect">
            <a:avLst>
              <a:gd name="adj" fmla="val 2857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288000" rtlCol="0" anchor="ctr"/>
          <a:lstStyle/>
          <a:p>
            <a:pPr>
              <a:lnSpc>
                <a:spcPct val="150000"/>
              </a:lnSpc>
            </a:pP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では，インフィルの作成が非常に簡単．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8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lang="en-US" altLang="ja-JP" sz="8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閉曲線の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</a:t>
            </a:r>
            <a:r>
              <a:rPr lang="ja-JP" altLang="en-US" sz="1400">
                <a:solidFill>
                  <a:srgbClr val="FEB435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関数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に渡すと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その中を埋めるインフィル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が返ってくる．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8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lang="en-US" altLang="ja-JP" sz="8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インフィルが活用できると，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実際に使うことを想定した実用品を作成することが可能になり，造形の幅が大きく広がる．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25496F-72E6-2BAE-E46E-0CD470523B1B}"/>
              </a:ext>
            </a:extLst>
          </p:cNvPr>
          <p:cNvSpPr txBox="1"/>
          <p:nvPr/>
        </p:nvSpPr>
        <p:spPr>
          <a:xfrm>
            <a:off x="1666921" y="1141643"/>
            <a:ext cx="1246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Infill</a:t>
            </a:r>
            <a:endParaRPr kumimoji="1" lang="ja-JP" altLang="en-US" sz="4000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417B871-61EA-EE55-C603-655159B47057}"/>
              </a:ext>
            </a:extLst>
          </p:cNvPr>
          <p:cNvCxnSpPr/>
          <p:nvPr/>
        </p:nvCxnSpPr>
        <p:spPr>
          <a:xfrm>
            <a:off x="1666921" y="1720312"/>
            <a:ext cx="1122774" cy="0"/>
          </a:xfrm>
          <a:prstGeom prst="line">
            <a:avLst/>
          </a:prstGeom>
          <a:ln w="5080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43D0BC3E-2DA7-7951-26AB-314DC26C2D6B}"/>
              </a:ext>
            </a:extLst>
          </p:cNvPr>
          <p:cNvSpPr/>
          <p:nvPr/>
        </p:nvSpPr>
        <p:spPr>
          <a:xfrm>
            <a:off x="4558126" y="4160521"/>
            <a:ext cx="3240000" cy="740664"/>
          </a:xfrm>
          <a:prstGeom prst="roundRect">
            <a:avLst>
              <a:gd name="adj" fmla="val 572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Tray</a:t>
            </a:r>
            <a:r>
              <a:rPr kumimoji="1" lang="en-US" altLang="ja-JP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with gyroid infill</a:t>
            </a: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CA63F3DC-8779-94C3-DC59-0C45E202051E}"/>
              </a:ext>
            </a:extLst>
          </p:cNvPr>
          <p:cNvSpPr/>
          <p:nvPr/>
        </p:nvSpPr>
        <p:spPr>
          <a:xfrm>
            <a:off x="8418829" y="4211951"/>
            <a:ext cx="3240000" cy="740664"/>
          </a:xfrm>
          <a:prstGeom prst="roundRect">
            <a:avLst>
              <a:gd name="adj" fmla="val 572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Clock</a:t>
            </a:r>
            <a:r>
              <a:rPr kumimoji="1" lang="en-US" altLang="ja-JP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with line infill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ED837D35-E7A4-EBC1-5520-36391B0E46D3}"/>
                  </a:ext>
                </a:extLst>
              </p:cNvPr>
              <p:cNvSpPr/>
              <p:nvPr/>
            </p:nvSpPr>
            <p:spPr>
              <a:xfrm>
                <a:off x="4491495" y="4901185"/>
                <a:ext cx="7167333" cy="1272207"/>
              </a:xfrm>
              <a:prstGeom prst="roundRect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w</a:t>
                </a:r>
                <a:r>
                  <a:rPr kumimoji="1"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all</a:t>
                </a:r>
                <a:r>
                  <a:rPr kumimoji="1"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40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ja-JP" sz="1400" b="0" i="1" smtClean="0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ja-JP" sz="1400" b="0" i="1" smtClean="0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kumimoji="1" lang="en-US" altLang="ja-JP" sz="1400" b="0" i="1" smtClean="0">
                            <a:solidFill>
                              <a:srgbClr val="1E3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ja-JP" altLang="en-US" sz="1400" i="1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の</m:t>
                    </m:r>
                    <m:r>
                      <a:rPr lang="ja-JP" altLang="en-US" sz="1400" i="1" smtClean="0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軌跡</m:t>
                    </m:r>
                    <m:r>
                      <a:rPr kumimoji="1" lang="en-US" altLang="ja-JP" sz="1400" b="0" i="1" smtClean="0">
                        <a:solidFill>
                          <a:srgbClr val="1E305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ja-JP" sz="1400" b="0" dirty="0">
                  <a:solidFill>
                    <a:srgbClr val="1E305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pPr lvl="1"/>
                <a:r>
                  <a:rPr kumimoji="1" lang="en-US" altLang="ja-JP" sz="1400" b="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if </a:t>
                </a:r>
                <a:r>
                  <a:rPr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height&lt;10:</a:t>
                </a:r>
                <a:endParaRPr kumimoji="1" lang="en-US" altLang="ja-JP" sz="1400" b="0" dirty="0">
                  <a:solidFill>
                    <a:srgbClr val="1E305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pPr lvl="2"/>
                <a:r>
                  <a:rPr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i</a:t>
                </a:r>
                <a:r>
                  <a:rPr kumimoji="1"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nfill</a:t>
                </a:r>
                <a:r>
                  <a:rPr kumimoji="1"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= </a:t>
                </a:r>
                <a:r>
                  <a:rPr kumimoji="1" lang="en-US" altLang="ja-JP" sz="1400" dirty="0" err="1">
                    <a:solidFill>
                      <a:srgbClr val="FEB435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gyroid_infill</a:t>
                </a:r>
                <a:r>
                  <a:rPr kumimoji="1"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(</a:t>
                </a:r>
                <a:r>
                  <a:rPr kumimoji="1"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wall</a:t>
                </a:r>
                <a:r>
                  <a:rPr kumimoji="1"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</a:p>
              <a:p>
                <a:pPr lvl="2"/>
                <a:r>
                  <a:rPr lang="en-US" altLang="ja-JP" sz="1400" dirty="0" err="1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full_object.append</a:t>
                </a:r>
                <a:r>
                  <a:rPr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(</a:t>
                </a:r>
                <a:r>
                  <a:rPr lang="en-US" altLang="ja-JP" sz="1400" dirty="0">
                    <a:solidFill>
                      <a:srgbClr val="07547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infill</a:t>
                </a:r>
                <a:r>
                  <a:rPr lang="en-US" altLang="ja-JP" sz="1400" dirty="0">
                    <a:solidFill>
                      <a:srgbClr val="1E3050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kumimoji="1" lang="ja-JP" altLang="en-US" sz="1400">
                  <a:solidFill>
                    <a:srgbClr val="1E3050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ED837D35-E7A4-EBC1-5520-36391B0E4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95" y="4901185"/>
                <a:ext cx="7167333" cy="127220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4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3965D20-7C47-DFE2-D5B5-22130DD3B507}"/>
              </a:ext>
            </a:extLst>
          </p:cNvPr>
          <p:cNvSpPr txBox="1"/>
          <p:nvPr/>
        </p:nvSpPr>
        <p:spPr>
          <a:xfrm>
            <a:off x="2931031" y="4636964"/>
            <a:ext cx="3592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0" i="1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WIP</a:t>
            </a:r>
            <a:endParaRPr kumimoji="1" lang="ja-JP" altLang="en-US" sz="12000" i="1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9" name="図 28" descr="座る, テーブル, 暗い, 明るい が含まれている画像&#10;&#10;自動的に生成された説明">
            <a:extLst>
              <a:ext uri="{FF2B5EF4-FFF2-40B4-BE49-F238E27FC236}">
                <a16:creationId xmlns:a16="http://schemas.microsoft.com/office/drawing/2014/main" id="{DE5C8F37-C54E-7874-D9C5-512D50CA5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96000" y="538236"/>
            <a:ext cx="2844464" cy="2844464"/>
          </a:xfrm>
          <a:prstGeom prst="roundRect">
            <a:avLst>
              <a:gd name="adj" fmla="val 3646"/>
            </a:avLst>
          </a:prstGeom>
        </p:spPr>
      </p:pic>
      <p:pic>
        <p:nvPicPr>
          <p:cNvPr id="33" name="図 32" descr="オレンジ, テーブル, ケーキ, 男 が含まれている画像&#10;&#10;自動的に生成された説明">
            <a:extLst>
              <a:ext uri="{FF2B5EF4-FFF2-40B4-BE49-F238E27FC236}">
                <a16:creationId xmlns:a16="http://schemas.microsoft.com/office/drawing/2014/main" id="{C0B6C619-B4FF-66DC-1772-F1E27583D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6" t="-106" r="9484" b="106"/>
          <a:stretch/>
        </p:blipFill>
        <p:spPr>
          <a:xfrm>
            <a:off x="6096000" y="3463725"/>
            <a:ext cx="2844464" cy="2844464"/>
          </a:xfrm>
          <a:prstGeom prst="roundRect">
            <a:avLst>
              <a:gd name="adj" fmla="val 3239"/>
            </a:avLst>
          </a:prstGeom>
        </p:spPr>
      </p:pic>
      <p:pic>
        <p:nvPicPr>
          <p:cNvPr id="35" name="図 34" descr="グラフ, 等高線グラフ&#10;&#10;自動的に生成された説明">
            <a:extLst>
              <a:ext uri="{FF2B5EF4-FFF2-40B4-BE49-F238E27FC236}">
                <a16:creationId xmlns:a16="http://schemas.microsoft.com/office/drawing/2014/main" id="{84DC5BE1-3A69-787B-E87E-658AD6862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84" r="17550"/>
          <a:stretch/>
        </p:blipFill>
        <p:spPr>
          <a:xfrm>
            <a:off x="3167606" y="538236"/>
            <a:ext cx="2844464" cy="3994552"/>
          </a:xfrm>
          <a:prstGeom prst="roundRect">
            <a:avLst>
              <a:gd name="adj" fmla="val 3646"/>
            </a:avLst>
          </a:prstGeom>
        </p:spPr>
      </p:pic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77893FBB-FF0D-FCC4-D9CD-A425EF4B1F06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41F02878-BB40-3B91-5EE1-1A85FA6CC3F3}"/>
              </a:ext>
            </a:extLst>
          </p:cNvPr>
          <p:cNvSpPr/>
          <p:nvPr/>
        </p:nvSpPr>
        <p:spPr>
          <a:xfrm>
            <a:off x="486135" y="5278029"/>
            <a:ext cx="4595150" cy="10417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r>
              <a:rPr kumimoji="1"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Alpha Version Features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9CC37455-B8CE-7A64-1EDB-5B580D56DCB7}"/>
              </a:ext>
            </a:extLst>
          </p:cNvPr>
          <p:cNvSpPr/>
          <p:nvPr/>
        </p:nvSpPr>
        <p:spPr>
          <a:xfrm>
            <a:off x="555585" y="340012"/>
            <a:ext cx="2297575" cy="39078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多軸印刷</a:t>
            </a:r>
            <a:endParaRPr kumimoji="1" lang="en-US" altLang="ja-JP" b="1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多軸制御は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3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軸プリンタに対して難易度が高い．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5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kumimoji="1" lang="en-US" altLang="ja-JP" sz="5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より簡単にその制御を可能にするための枠組みを開発中．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また，</a:t>
            </a:r>
            <a:r>
              <a:rPr kumimoji="1"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stl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ファイルの斜めスライスも計画中．</a:t>
            </a:r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B508F7E0-07D5-27A6-EA57-6C94C811E3E7}"/>
              </a:ext>
            </a:extLst>
          </p:cNvPr>
          <p:cNvSpPr/>
          <p:nvPr/>
        </p:nvSpPr>
        <p:spPr>
          <a:xfrm>
            <a:off x="9217044" y="567661"/>
            <a:ext cx="2297575" cy="2649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</a:t>
            </a:r>
            <a:r>
              <a:rPr kumimoji="1" lang="en-US" altLang="ja-JP" b="1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tl</a:t>
            </a:r>
            <a:r>
              <a:rPr kumimoji="1" lang="ja-JP" altLang="en-US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スライス</a:t>
            </a:r>
            <a:endParaRPr kumimoji="1" lang="en-US" altLang="ja-JP" b="1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複雑な形状などを実現するには</a:t>
            </a:r>
            <a:r>
              <a:rPr kumimoji="1"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stl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ファイルのスライスがやはり便利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5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endParaRPr kumimoji="1" lang="en-US" altLang="ja-JP" sz="5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より高速なスライスと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生成アルゴリズムを開発中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．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A1DEABD0-9F68-7293-B4AB-6F6E66A5B40A}"/>
              </a:ext>
            </a:extLst>
          </p:cNvPr>
          <p:cNvSpPr/>
          <p:nvPr/>
        </p:nvSpPr>
        <p:spPr>
          <a:xfrm>
            <a:off x="9217043" y="3429000"/>
            <a:ext cx="2297575" cy="2649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数式処理</a:t>
            </a:r>
            <a:endParaRPr kumimoji="1" lang="en-US" altLang="ja-JP" b="1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数式や関数をより簡単に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に変換して印刷するためのクラスを開発中．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5A3E499A-D9BE-A9D1-7978-5D79D75442B9}"/>
              </a:ext>
            </a:extLst>
          </p:cNvPr>
          <p:cNvCxnSpPr/>
          <p:nvPr/>
        </p:nvCxnSpPr>
        <p:spPr>
          <a:xfrm>
            <a:off x="677381" y="6400800"/>
            <a:ext cx="1857475" cy="0"/>
          </a:xfrm>
          <a:prstGeom prst="line">
            <a:avLst/>
          </a:prstGeom>
          <a:ln w="5080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98C6E2A3-3EA4-7056-2D48-B486D4C28C72}"/>
              </a:ext>
            </a:extLst>
          </p:cNvPr>
          <p:cNvSpPr/>
          <p:nvPr/>
        </p:nvSpPr>
        <p:spPr>
          <a:xfrm>
            <a:off x="-37367" y="-81023"/>
            <a:ext cx="278506" cy="6974411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05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505D17-F5FC-26E6-71E4-F8C0D8183E84}"/>
              </a:ext>
            </a:extLst>
          </p:cNvPr>
          <p:cNvSpPr/>
          <p:nvPr/>
        </p:nvSpPr>
        <p:spPr>
          <a:xfrm>
            <a:off x="0" y="0"/>
            <a:ext cx="709352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A05C623-04EE-F39C-9E21-E8A8395823D9}"/>
              </a:ext>
            </a:extLst>
          </p:cNvPr>
          <p:cNvSpPr/>
          <p:nvPr/>
        </p:nvSpPr>
        <p:spPr>
          <a:xfrm>
            <a:off x="7248251" y="1289859"/>
            <a:ext cx="3682584" cy="12265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4000" dirty="0" err="1">
                <a:solidFill>
                  <a:srgbClr val="FEB43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gcoordinator</a:t>
            </a:r>
            <a:r>
              <a:rPr lang="en-US" altLang="ja-JP" sz="4000" dirty="0">
                <a:solidFill>
                  <a:srgbClr val="FEB43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r>
              <a:rPr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C17DC-9276-AFA5-EE97-A1CBE609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5" y="788857"/>
            <a:ext cx="6497975" cy="5442054"/>
          </a:xfrm>
          <a:prstGeom prst="roundRect">
            <a:avLst>
              <a:gd name="adj" fmla="val 3418"/>
            </a:avLst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3B8E21D-A4AB-60FA-CD35-DAD84CC79440}"/>
              </a:ext>
            </a:extLst>
          </p:cNvPr>
          <p:cNvCxnSpPr>
            <a:cxnSpLocks/>
          </p:cNvCxnSpPr>
          <p:nvPr/>
        </p:nvCxnSpPr>
        <p:spPr>
          <a:xfrm flipH="1">
            <a:off x="10443804" y="1678276"/>
            <a:ext cx="1758846" cy="0"/>
          </a:xfrm>
          <a:prstGeom prst="line">
            <a:avLst/>
          </a:prstGeom>
          <a:ln w="76200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CAF82E51-9C8E-D68B-9DBF-233AFDFE1285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0E0F77BD-6E0E-1114-474A-1A4FCBB2A3DD}"/>
              </a:ext>
            </a:extLst>
          </p:cNvPr>
          <p:cNvSpPr/>
          <p:nvPr/>
        </p:nvSpPr>
        <p:spPr>
          <a:xfrm>
            <a:off x="7248251" y="4978724"/>
            <a:ext cx="4626367" cy="706371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1F1F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pip install </a:t>
            </a:r>
            <a:r>
              <a:rPr kumimoji="1" lang="en-US" altLang="ja-JP" dirty="0" err="1">
                <a:solidFill>
                  <a:srgbClr val="F1F1F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gcoordinator</a:t>
            </a:r>
            <a:endParaRPr kumimoji="1" lang="ja-JP" altLang="en-US">
              <a:solidFill>
                <a:srgbClr val="F1F1F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0577EC3-D8BA-98A5-0BC2-A9FD0A36A934}"/>
              </a:ext>
            </a:extLst>
          </p:cNvPr>
          <p:cNvCxnSpPr>
            <a:cxnSpLocks/>
          </p:cNvCxnSpPr>
          <p:nvPr/>
        </p:nvCxnSpPr>
        <p:spPr>
          <a:xfrm flipH="1">
            <a:off x="6094011" y="1678276"/>
            <a:ext cx="1253653" cy="0"/>
          </a:xfrm>
          <a:prstGeom prst="line">
            <a:avLst/>
          </a:prstGeom>
          <a:ln w="76200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6121157-04DD-2C0E-592F-10D1C295D2E3}"/>
              </a:ext>
            </a:extLst>
          </p:cNvPr>
          <p:cNvGrpSpPr/>
          <p:nvPr/>
        </p:nvGrpSpPr>
        <p:grpSpPr>
          <a:xfrm>
            <a:off x="7278583" y="2644930"/>
            <a:ext cx="4596036" cy="2147784"/>
            <a:chOff x="6683108" y="2569256"/>
            <a:chExt cx="5426707" cy="2152636"/>
          </a:xfrm>
        </p:grpSpPr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CF717CD3-EC58-943E-790D-24726A0F57BB}"/>
                </a:ext>
              </a:extLst>
            </p:cNvPr>
            <p:cNvSpPr/>
            <p:nvPr/>
          </p:nvSpPr>
          <p:spPr>
            <a:xfrm>
              <a:off x="6683108" y="2569256"/>
              <a:ext cx="3180419" cy="2152636"/>
            </a:xfrm>
            <a:prstGeom prst="roundRect">
              <a:avLst>
                <a:gd name="adj" fmla="val 8311"/>
              </a:avLst>
            </a:prstGeom>
            <a:solidFill>
              <a:srgbClr val="1E3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GUI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アプリの</a:t>
              </a:r>
              <a:r>
                <a:rPr lang="en-US" altLang="ja-JP" sz="1400" dirty="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から，</a:t>
              </a:r>
              <a:r>
                <a:rPr lang="en-US" altLang="ja-JP" sz="1400" dirty="0">
                  <a:solidFill>
                    <a:srgbClr val="FEB435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G-code</a:t>
              </a:r>
              <a:r>
                <a:rPr lang="ja-JP" altLang="en-US" sz="1400">
                  <a:solidFill>
                    <a:srgbClr val="FEB435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生成エンジンのみを切り出したライブラリ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．</a:t>
              </a:r>
              <a:r>
                <a:rPr lang="en-US" altLang="ja-JP" sz="1400" dirty="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Python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環境があれば，アプリをインストールしなくても，</a:t>
              </a:r>
              <a:r>
                <a:rPr lang="en-US" altLang="ja-JP" sz="1400" dirty="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G-code</a:t>
              </a:r>
              <a:r>
                <a:rPr lang="ja-JP" altLang="en-US" sz="14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生成が可能．</a:t>
              </a:r>
              <a:endPara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8349AEA2-A762-1F87-C5A7-A0134F19C599}"/>
                </a:ext>
              </a:extLst>
            </p:cNvPr>
            <p:cNvSpPr/>
            <p:nvPr/>
          </p:nvSpPr>
          <p:spPr>
            <a:xfrm>
              <a:off x="9996202" y="2569256"/>
              <a:ext cx="2113613" cy="707968"/>
            </a:xfrm>
            <a:prstGeom prst="round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Matplotlib</a:t>
              </a:r>
              <a:r>
                <a:rPr kumimoji="1"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ライブラリ</a:t>
              </a:r>
              <a:r>
                <a:rPr kumimoji="1"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3DP</a:t>
              </a:r>
              <a:r>
                <a:rPr kumimoji="1"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版．</a:t>
              </a:r>
              <a:endPara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0DE435C1-BB16-EC34-B631-A8E1846BDFE7}"/>
                </a:ext>
              </a:extLst>
            </p:cNvPr>
            <p:cNvSpPr/>
            <p:nvPr/>
          </p:nvSpPr>
          <p:spPr>
            <a:xfrm>
              <a:off x="9996201" y="3379335"/>
              <a:ext cx="2113613" cy="1342557"/>
            </a:xfrm>
            <a:prstGeom prst="roundRect">
              <a:avLst>
                <a:gd name="adj" fmla="val 8851"/>
              </a:avLst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の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GUI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アプリの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ver3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系列では，</a:t>
              </a:r>
              <a:endPara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pPr algn="ctr"/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内部の生成ロジックをライブラリに完全移行</a:t>
              </a:r>
              <a:endPara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グラフィックス 38">
            <a:extLst>
              <a:ext uri="{FF2B5EF4-FFF2-40B4-BE49-F238E27FC236}">
                <a16:creationId xmlns:a16="http://schemas.microsoft.com/office/drawing/2014/main" id="{104B69E1-B5E3-FED9-93A0-D7245DFA7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8745" y="3823018"/>
            <a:ext cx="4972692" cy="6166138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93097B0-02AE-7283-4D85-A32767904B17}"/>
              </a:ext>
            </a:extLst>
          </p:cNvPr>
          <p:cNvGrpSpPr/>
          <p:nvPr/>
        </p:nvGrpSpPr>
        <p:grpSpPr>
          <a:xfrm>
            <a:off x="423409" y="677276"/>
            <a:ext cx="4223417" cy="5237037"/>
            <a:chOff x="708702" y="1307601"/>
            <a:chExt cx="4223417" cy="5237037"/>
          </a:xfrm>
        </p:grpSpPr>
        <p:pic>
          <p:nvPicPr>
            <p:cNvPr id="3" name="グラフィックス 2">
              <a:extLst>
                <a:ext uri="{FF2B5EF4-FFF2-40B4-BE49-F238E27FC236}">
                  <a16:creationId xmlns:a16="http://schemas.microsoft.com/office/drawing/2014/main" id="{8C6B86CD-C9B5-1FED-F0FB-B5A4E7AF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08702" y="1307601"/>
              <a:ext cx="4223417" cy="5237037"/>
            </a:xfrm>
            <a:prstGeom prst="rect">
              <a:avLst/>
            </a:prstGeom>
          </p:spPr>
        </p:pic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E6A3F469-8AF6-70BC-EB0F-9598A6F607E1}"/>
                </a:ext>
              </a:extLst>
            </p:cNvPr>
            <p:cNvSpPr/>
            <p:nvPr/>
          </p:nvSpPr>
          <p:spPr>
            <a:xfrm>
              <a:off x="1849579" y="3069404"/>
              <a:ext cx="1941662" cy="8013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rgbClr val="1E3050"/>
                  </a:solidFill>
                  <a:latin typeface="Futura Medium" panose="020B0602020204020303" pitchFamily="34" charset="-79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3D Printer</a:t>
              </a:r>
              <a:endParaRPr kumimoji="1" lang="ja-JP" altLang="en-US" sz="2000">
                <a:solidFill>
                  <a:srgbClr val="1E3050"/>
                </a:solidFill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0E9CE403-2160-5CC7-3B49-F6CF657D63E9}"/>
                </a:ext>
              </a:extLst>
            </p:cNvPr>
            <p:cNvSpPr/>
            <p:nvPr/>
          </p:nvSpPr>
          <p:spPr>
            <a:xfrm>
              <a:off x="799902" y="4786473"/>
              <a:ext cx="1941662" cy="8013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rgbClr val="1E3050"/>
                  </a:solidFill>
                  <a:latin typeface="Futura Medium" panose="020B0602020204020303" pitchFamily="34" charset="-79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Math</a:t>
              </a:r>
              <a:endParaRPr kumimoji="1" lang="ja-JP" altLang="en-US" sz="2000">
                <a:solidFill>
                  <a:srgbClr val="1E3050"/>
                </a:solidFill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39E1BDF3-4399-BAE6-6457-E411C94AE568}"/>
                </a:ext>
              </a:extLst>
            </p:cNvPr>
            <p:cNvSpPr/>
            <p:nvPr/>
          </p:nvSpPr>
          <p:spPr>
            <a:xfrm>
              <a:off x="2866010" y="4749015"/>
              <a:ext cx="1941662" cy="8013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rgbClr val="1E3050"/>
                  </a:solidFill>
                  <a:latin typeface="Futura Medium" panose="020B0602020204020303" pitchFamily="34" charset="-79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Code</a:t>
              </a:r>
              <a:endParaRPr kumimoji="1" lang="ja-JP" altLang="en-US" sz="2000">
                <a:solidFill>
                  <a:srgbClr val="1E3050"/>
                </a:solidFill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</p:grp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7038D73D-7E9D-0336-CB12-33D786B68835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380E9D76-3971-0636-A84A-0EB1CEC562F4}"/>
              </a:ext>
            </a:extLst>
          </p:cNvPr>
          <p:cNvSpPr/>
          <p:nvPr/>
        </p:nvSpPr>
        <p:spPr>
          <a:xfrm>
            <a:off x="4978576" y="3260758"/>
            <a:ext cx="3133618" cy="758032"/>
          </a:xfrm>
          <a:prstGeom prst="roundRect">
            <a:avLst>
              <a:gd name="adj" fmla="val 50000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Generative Art </a:t>
            </a:r>
            <a:endParaRPr kumimoji="1" lang="ja-JP" altLang="en-US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8B01227-48C7-0F96-EBD0-567F16DF7013}"/>
              </a:ext>
            </a:extLst>
          </p:cNvPr>
          <p:cNvSpPr/>
          <p:nvPr/>
        </p:nvSpPr>
        <p:spPr>
          <a:xfrm>
            <a:off x="4811634" y="1530946"/>
            <a:ext cx="6746913" cy="13621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は，数学とコードに関する多少の知識を求めてしまう．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しかし，だからこそ作ることが可能な造形も多くある．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の進む先は大きく二つ．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101AEB4-E159-65FB-1235-91004AC51F91}"/>
              </a:ext>
            </a:extLst>
          </p:cNvPr>
          <p:cNvGrpSpPr/>
          <p:nvPr/>
        </p:nvGrpSpPr>
        <p:grpSpPr>
          <a:xfrm>
            <a:off x="423408" y="419116"/>
            <a:ext cx="4972692" cy="1479479"/>
            <a:chOff x="1613043" y="842481"/>
            <a:chExt cx="4972692" cy="1479479"/>
          </a:xfrm>
        </p:grpSpPr>
        <p:sp>
          <p:nvSpPr>
            <p:cNvPr id="10" name="角丸四角形 9">
              <a:extLst>
                <a:ext uri="{FF2B5EF4-FFF2-40B4-BE49-F238E27FC236}">
                  <a16:creationId xmlns:a16="http://schemas.microsoft.com/office/drawing/2014/main" id="{9251995C-F877-4315-E524-722546099391}"/>
                </a:ext>
              </a:extLst>
            </p:cNvPr>
            <p:cNvSpPr/>
            <p:nvPr/>
          </p:nvSpPr>
          <p:spPr>
            <a:xfrm>
              <a:off x="1613043" y="842481"/>
              <a:ext cx="4972692" cy="14794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Future Outlook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355A8D-ED98-84B5-25FE-368FEF9A32EA}"/>
                </a:ext>
              </a:extLst>
            </p:cNvPr>
            <p:cNvCxnSpPr/>
            <p:nvPr/>
          </p:nvCxnSpPr>
          <p:spPr>
            <a:xfrm>
              <a:off x="2320323" y="1808251"/>
              <a:ext cx="3494850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B165EC82-C849-38C2-735D-325098B6A050}"/>
              </a:ext>
            </a:extLst>
          </p:cNvPr>
          <p:cNvSpPr/>
          <p:nvPr/>
        </p:nvSpPr>
        <p:spPr>
          <a:xfrm>
            <a:off x="8305283" y="3260758"/>
            <a:ext cx="3133618" cy="758032"/>
          </a:xfrm>
          <a:prstGeom prst="roundRect">
            <a:avLst>
              <a:gd name="adj" fmla="val 50000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Simulation into Reality</a:t>
            </a:r>
            <a:endParaRPr kumimoji="1" lang="ja-JP" altLang="en-US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FAA911EB-F6C9-6C2B-7B11-2284A36FAA83}"/>
              </a:ext>
            </a:extLst>
          </p:cNvPr>
          <p:cNvSpPr/>
          <p:nvPr/>
        </p:nvSpPr>
        <p:spPr>
          <a:xfrm>
            <a:off x="4978576" y="4159804"/>
            <a:ext cx="3013426" cy="12755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はビジュアルアートを実物化させるソフトとして利用できる．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/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Processing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3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次元版のイメージ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8A99A26A-E106-D785-BC2C-40A64A785EC5}"/>
              </a:ext>
            </a:extLst>
          </p:cNvPr>
          <p:cNvSpPr/>
          <p:nvPr/>
        </p:nvSpPr>
        <p:spPr>
          <a:xfrm>
            <a:off x="8365379" y="3996054"/>
            <a:ext cx="3013426" cy="18466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物理シミュレーションや計算力学の結果を実物化させるソフトとしての利用．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/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/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例えば，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でトポロジー最適化→そのまま印刷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.</a:t>
            </a: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663C06A2-76BB-D03F-3CEB-35403EDB2541}"/>
              </a:ext>
            </a:extLst>
          </p:cNvPr>
          <p:cNvSpPr>
            <a:spLocks noChangeAspect="1"/>
          </p:cNvSpPr>
          <p:nvPr/>
        </p:nvSpPr>
        <p:spPr>
          <a:xfrm rot="13500000">
            <a:off x="-437748" y="820985"/>
            <a:ext cx="693892" cy="693892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直角三角形 40">
            <a:extLst>
              <a:ext uri="{FF2B5EF4-FFF2-40B4-BE49-F238E27FC236}">
                <a16:creationId xmlns:a16="http://schemas.microsoft.com/office/drawing/2014/main" id="{ECC6563A-7552-18BF-64F6-7A27D34CC235}"/>
              </a:ext>
            </a:extLst>
          </p:cNvPr>
          <p:cNvSpPr>
            <a:spLocks noChangeAspect="1"/>
          </p:cNvSpPr>
          <p:nvPr/>
        </p:nvSpPr>
        <p:spPr>
          <a:xfrm rot="13500000">
            <a:off x="-593492" y="677390"/>
            <a:ext cx="981083" cy="981083"/>
          </a:xfrm>
          <a:prstGeom prst="rtTriangle">
            <a:avLst/>
          </a:prstGeom>
          <a:noFill/>
          <a:ln w="730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90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5744D41-7677-3824-CF01-61F6F0B42F05}"/>
              </a:ext>
            </a:extLst>
          </p:cNvPr>
          <p:cNvSpPr/>
          <p:nvPr/>
        </p:nvSpPr>
        <p:spPr>
          <a:xfrm>
            <a:off x="6485467" y="0"/>
            <a:ext cx="5749152" cy="689339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BD30258-F043-FE1B-593D-65590D383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0" t="1309" r="32955" b="3826"/>
          <a:stretch/>
        </p:blipFill>
        <p:spPr>
          <a:xfrm>
            <a:off x="8154005" y="-76414695"/>
            <a:ext cx="2262670" cy="85220029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2715E08-9BCB-398D-CA9F-8A840B650A2F}"/>
              </a:ext>
            </a:extLst>
          </p:cNvPr>
          <p:cNvGrpSpPr/>
          <p:nvPr/>
        </p:nvGrpSpPr>
        <p:grpSpPr>
          <a:xfrm>
            <a:off x="7482439" y="0"/>
            <a:ext cx="3605802" cy="7721596"/>
            <a:chOff x="7308952" y="-863596"/>
            <a:chExt cx="3605802" cy="7721596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89A2D3-AE18-9D3A-4449-CBD1E4CD366F}"/>
                </a:ext>
              </a:extLst>
            </p:cNvPr>
            <p:cNvSpPr/>
            <p:nvPr/>
          </p:nvSpPr>
          <p:spPr>
            <a:xfrm>
              <a:off x="7308952" y="-863596"/>
              <a:ext cx="3605802" cy="1693329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343DB21E-2F20-970A-D12A-936B27791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8952" y="701190"/>
              <a:ext cx="3605802" cy="545561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CA35290-A893-6827-4B8A-9A42271411FA}"/>
                </a:ext>
              </a:extLst>
            </p:cNvPr>
            <p:cNvSpPr/>
            <p:nvPr/>
          </p:nvSpPr>
          <p:spPr>
            <a:xfrm>
              <a:off x="7308952" y="5969000"/>
              <a:ext cx="3605802" cy="88900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743188FD-FC29-CAE1-802F-CB127D56ECEB}"/>
              </a:ext>
            </a:extLst>
          </p:cNvPr>
          <p:cNvSpPr/>
          <p:nvPr/>
        </p:nvSpPr>
        <p:spPr>
          <a:xfrm>
            <a:off x="639890" y="1693329"/>
            <a:ext cx="5283200" cy="1794933"/>
          </a:xfrm>
          <a:prstGeom prst="roundRect">
            <a:avLst>
              <a:gd name="adj" fmla="val 9434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#</a:t>
            </a:r>
            <a:r>
              <a:rPr kumimoji="1" lang="en-US" altLang="ja-JP" sz="4000" dirty="0" err="1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Gcoordinator</a:t>
            </a:r>
            <a:endParaRPr kumimoji="1" lang="ja-JP" altLang="en-US" sz="4000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4" name="図 13" descr="記号 が含まれている画像&#10;&#10;自動的に生成された説明">
            <a:extLst>
              <a:ext uri="{FF2B5EF4-FFF2-40B4-BE49-F238E27FC236}">
                <a16:creationId xmlns:a16="http://schemas.microsoft.com/office/drawing/2014/main" id="{C44AAFC4-F0F6-7EFD-3D88-6FFCA3CF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7" y="3657600"/>
            <a:ext cx="2102578" cy="2102578"/>
          </a:xfrm>
          <a:prstGeom prst="rect">
            <a:avLst/>
          </a:prstGeom>
        </p:spPr>
      </p:pic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63A48A0F-528C-A50F-239A-65F7504371DE}"/>
              </a:ext>
            </a:extLst>
          </p:cNvPr>
          <p:cNvSpPr/>
          <p:nvPr/>
        </p:nvSpPr>
        <p:spPr>
          <a:xfrm rot="16200000">
            <a:off x="11531552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16AF89F-B59F-2A93-10FD-F2B0C4BB5059}"/>
              </a:ext>
            </a:extLst>
          </p:cNvPr>
          <p:cNvCxnSpPr/>
          <p:nvPr/>
        </p:nvCxnSpPr>
        <p:spPr>
          <a:xfrm>
            <a:off x="1528890" y="2802464"/>
            <a:ext cx="3505200" cy="0"/>
          </a:xfrm>
          <a:prstGeom prst="line">
            <a:avLst/>
          </a:prstGeom>
          <a:ln w="5080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B8482A1C-4808-9E26-13FD-D2774BE73A69}"/>
              </a:ext>
            </a:extLst>
          </p:cNvPr>
          <p:cNvGrpSpPr/>
          <p:nvPr/>
        </p:nvGrpSpPr>
        <p:grpSpPr>
          <a:xfrm>
            <a:off x="2755324" y="3811422"/>
            <a:ext cx="3115734" cy="1794934"/>
            <a:chOff x="2798250" y="4326466"/>
            <a:chExt cx="3115734" cy="1794934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31A2A559-B2E4-1EF4-D8BC-F4F02C2CA9AE}"/>
                </a:ext>
              </a:extLst>
            </p:cNvPr>
            <p:cNvSpPr/>
            <p:nvPr/>
          </p:nvSpPr>
          <p:spPr>
            <a:xfrm>
              <a:off x="2798250" y="4326466"/>
              <a:ext cx="3115734" cy="1794934"/>
            </a:xfrm>
            <a:prstGeom prst="roundRect">
              <a:avLst>
                <a:gd name="adj" fmla="val 8204"/>
              </a:avLst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図 21" descr="アイコン&#10;&#10;自動的に生成された説明">
              <a:extLst>
                <a:ext uri="{FF2B5EF4-FFF2-40B4-BE49-F238E27FC236}">
                  <a16:creationId xmlns:a16="http://schemas.microsoft.com/office/drawing/2014/main" id="{74BE2834-AD02-C87B-0FCF-86A9ED541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3553" y="5198806"/>
              <a:ext cx="630261" cy="630261"/>
            </a:xfrm>
            <a:prstGeom prst="rect">
              <a:avLst/>
            </a:prstGeom>
          </p:spPr>
        </p:pic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DAC8E5F7-9864-2614-F0ED-899A9DD2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40539" y="5223933"/>
              <a:ext cx="592593" cy="592593"/>
            </a:xfrm>
            <a:prstGeom prst="rect">
              <a:avLst/>
            </a:prstGeom>
          </p:spPr>
        </p:pic>
        <p:pic>
          <p:nvPicPr>
            <p:cNvPr id="26" name="図 25" descr="アイコン&#10;&#10;自動的に生成された説明">
              <a:extLst>
                <a:ext uri="{FF2B5EF4-FFF2-40B4-BE49-F238E27FC236}">
                  <a16:creationId xmlns:a16="http://schemas.microsoft.com/office/drawing/2014/main" id="{4B4A0D4D-5C27-63A4-2448-C18D2D7CD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0197" y="5186265"/>
              <a:ext cx="671840" cy="671840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D001845-5F89-C9BC-54A3-8D525E5CEAB3}"/>
                </a:ext>
              </a:extLst>
            </p:cNvPr>
            <p:cNvSpPr txBox="1"/>
            <p:nvPr/>
          </p:nvSpPr>
          <p:spPr>
            <a:xfrm>
              <a:off x="3576106" y="4592936"/>
              <a:ext cx="16059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>
                  <a:latin typeface="Futura Medium" panose="020B0602020204020303" pitchFamily="34" charset="-79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Share with</a:t>
              </a:r>
              <a:endParaRPr kumimoji="1" lang="ja-JP" altLang="en-US" sz="2000"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3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角丸四角形 31">
            <a:extLst>
              <a:ext uri="{FF2B5EF4-FFF2-40B4-BE49-F238E27FC236}">
                <a16:creationId xmlns:a16="http://schemas.microsoft.com/office/drawing/2014/main" id="{520DE503-00F8-D805-74F3-850EADC29ACD}"/>
              </a:ext>
            </a:extLst>
          </p:cNvPr>
          <p:cNvSpPr/>
          <p:nvPr/>
        </p:nvSpPr>
        <p:spPr>
          <a:xfrm>
            <a:off x="2084063" y="1292952"/>
            <a:ext cx="8023873" cy="1868896"/>
          </a:xfrm>
          <a:prstGeom prst="roundRect">
            <a:avLst>
              <a:gd name="adj" fmla="val 11377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  <a:endParaRPr kumimoji="1" lang="ja-JP" altLang="en-US" sz="600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A5BF5D9-4153-326B-1560-521726AFCE36}"/>
              </a:ext>
            </a:extLst>
          </p:cNvPr>
          <p:cNvGrpSpPr/>
          <p:nvPr/>
        </p:nvGrpSpPr>
        <p:grpSpPr>
          <a:xfrm>
            <a:off x="7881202" y="3429000"/>
            <a:ext cx="2226734" cy="2917372"/>
            <a:chOff x="6976533" y="3793011"/>
            <a:chExt cx="2226734" cy="2917372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E0FFABE8-A410-BA03-749C-8380910BA858}"/>
                </a:ext>
              </a:extLst>
            </p:cNvPr>
            <p:cNvSpPr/>
            <p:nvPr/>
          </p:nvSpPr>
          <p:spPr>
            <a:xfrm>
              <a:off x="6976533" y="3793011"/>
              <a:ext cx="2226734" cy="2917372"/>
            </a:xfrm>
            <a:prstGeom prst="roundRect">
              <a:avLst>
                <a:gd name="adj" fmla="val 9241"/>
              </a:avLst>
            </a:prstGeom>
            <a:solidFill>
              <a:srgbClr val="F1F1F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BFB80CDF-9672-3BEA-869C-A76C91DFF001}"/>
                </a:ext>
              </a:extLst>
            </p:cNvPr>
            <p:cNvSpPr/>
            <p:nvPr/>
          </p:nvSpPr>
          <p:spPr>
            <a:xfrm>
              <a:off x="7158385" y="3853346"/>
              <a:ext cx="1880508" cy="8895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lang="en-US" altLang="ja-JP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</a:t>
              </a:r>
              <a:r>
                <a:rPr lang="ja-JP" altLang="en-US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インストール</a:t>
              </a:r>
              <a:endParaRPr kumimoji="1" lang="ja-JP" altLang="en-US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E06B36D2-B202-B396-DBF5-A1347ECB24D3}"/>
                </a:ext>
              </a:extLst>
            </p:cNvPr>
            <p:cNvGrpSpPr/>
            <p:nvPr/>
          </p:nvGrpSpPr>
          <p:grpSpPr>
            <a:xfrm>
              <a:off x="7115694" y="4694298"/>
              <a:ext cx="1948411" cy="1948411"/>
              <a:chOff x="9987622" y="3963549"/>
              <a:chExt cx="1948411" cy="1948411"/>
            </a:xfrm>
          </p:grpSpPr>
          <p:pic>
            <p:nvPicPr>
              <p:cNvPr id="22" name="図 21" descr="QR コード&#10;&#10;自動的に生成された説明">
                <a:extLst>
                  <a:ext uri="{FF2B5EF4-FFF2-40B4-BE49-F238E27FC236}">
                    <a16:creationId xmlns:a16="http://schemas.microsoft.com/office/drawing/2014/main" id="{5263DF59-9E8B-E044-4AF4-0FC87BEBF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7622" y="3963549"/>
                <a:ext cx="1948411" cy="1948411"/>
              </a:xfrm>
              <a:prstGeom prst="rect">
                <a:avLst/>
              </a:prstGeom>
            </p:spPr>
          </p:pic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3AF7C5D2-593B-CD12-928D-261AD65C06A4}"/>
                  </a:ext>
                </a:extLst>
              </p:cNvPr>
              <p:cNvGrpSpPr/>
              <p:nvPr/>
            </p:nvGrpSpPr>
            <p:grpSpPr>
              <a:xfrm>
                <a:off x="10686676" y="4698414"/>
                <a:ext cx="567781" cy="616856"/>
                <a:chOff x="8747992" y="4940531"/>
                <a:chExt cx="567781" cy="616856"/>
              </a:xfrm>
            </p:grpSpPr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0F1D1A7C-E883-5A2E-4D9C-12FDD2B0AC69}"/>
                    </a:ext>
                  </a:extLst>
                </p:cNvPr>
                <p:cNvSpPr/>
                <p:nvPr/>
              </p:nvSpPr>
              <p:spPr>
                <a:xfrm>
                  <a:off x="8747992" y="4940535"/>
                  <a:ext cx="567781" cy="510764"/>
                </a:xfrm>
                <a:prstGeom prst="roundRect">
                  <a:avLst/>
                </a:prstGeom>
                <a:solidFill>
                  <a:srgbClr val="F1F1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6" name="グラフィックス 25">
                  <a:extLst>
                    <a:ext uri="{FF2B5EF4-FFF2-40B4-BE49-F238E27FC236}">
                      <a16:creationId xmlns:a16="http://schemas.microsoft.com/office/drawing/2014/main" id="{737C4057-474D-4453-BAAC-EC997C656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00561" y="4940531"/>
                  <a:ext cx="462642" cy="61685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B314DBB-95DD-8783-30F0-0DC3A248DB86}"/>
              </a:ext>
            </a:extLst>
          </p:cNvPr>
          <p:cNvGrpSpPr/>
          <p:nvPr/>
        </p:nvGrpSpPr>
        <p:grpSpPr>
          <a:xfrm>
            <a:off x="4968133" y="3429000"/>
            <a:ext cx="2226734" cy="3004654"/>
            <a:chOff x="3638651" y="3964754"/>
            <a:chExt cx="2226734" cy="3004654"/>
          </a:xfrm>
        </p:grpSpPr>
        <p:sp>
          <p:nvSpPr>
            <p:cNvPr id="40" name="角丸四角形 39">
              <a:extLst>
                <a:ext uri="{FF2B5EF4-FFF2-40B4-BE49-F238E27FC236}">
                  <a16:creationId xmlns:a16="http://schemas.microsoft.com/office/drawing/2014/main" id="{D154FB2D-4D5A-B652-637B-471CBC6594B0}"/>
                </a:ext>
              </a:extLst>
            </p:cNvPr>
            <p:cNvSpPr/>
            <p:nvPr/>
          </p:nvSpPr>
          <p:spPr>
            <a:xfrm>
              <a:off x="3638651" y="3964754"/>
              <a:ext cx="2226734" cy="3004654"/>
            </a:xfrm>
            <a:prstGeom prst="roundRect">
              <a:avLst>
                <a:gd name="adj" fmla="val 9241"/>
              </a:avLst>
            </a:prstGeom>
            <a:solidFill>
              <a:srgbClr val="F1F1F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1" name="図 40" descr="QR コード&#10;&#10;自動的に生成された説明">
              <a:extLst>
                <a:ext uri="{FF2B5EF4-FFF2-40B4-BE49-F238E27FC236}">
                  <a16:creationId xmlns:a16="http://schemas.microsoft.com/office/drawing/2014/main" id="{AD239A7C-BDFC-CA29-9F89-EEC71E9D4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9613" y="4866041"/>
              <a:ext cx="1996284" cy="1996284"/>
            </a:xfrm>
            <a:prstGeom prst="rect">
              <a:avLst/>
            </a:prstGeom>
          </p:spPr>
        </p:pic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489FDB08-43A5-CD13-1AA1-FD5995F6626F}"/>
                </a:ext>
              </a:extLst>
            </p:cNvPr>
            <p:cNvSpPr/>
            <p:nvPr/>
          </p:nvSpPr>
          <p:spPr>
            <a:xfrm>
              <a:off x="3830566" y="4113748"/>
              <a:ext cx="1880508" cy="8408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lang="en-US" altLang="ja-JP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GitHub</a:t>
              </a:r>
              <a:r>
                <a:rPr lang="ja-JP" altLang="en-US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ページ</a:t>
              </a:r>
              <a:endParaRPr kumimoji="1" lang="ja-JP" altLang="en-US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CDA5C5A2-AF26-7666-F1B9-D22872327005}"/>
                </a:ext>
              </a:extLst>
            </p:cNvPr>
            <p:cNvGrpSpPr/>
            <p:nvPr/>
          </p:nvGrpSpPr>
          <p:grpSpPr>
            <a:xfrm>
              <a:off x="4452790" y="5608801"/>
              <a:ext cx="567781" cy="510764"/>
              <a:chOff x="4452790" y="5608801"/>
              <a:chExt cx="567781" cy="510764"/>
            </a:xfrm>
          </p:grpSpPr>
          <p:sp>
            <p:nvSpPr>
              <p:cNvPr id="44" name="角丸四角形 43">
                <a:extLst>
                  <a:ext uri="{FF2B5EF4-FFF2-40B4-BE49-F238E27FC236}">
                    <a16:creationId xmlns:a16="http://schemas.microsoft.com/office/drawing/2014/main" id="{703C2D7F-6327-886D-CE14-11E334C3F1A7}"/>
                  </a:ext>
                </a:extLst>
              </p:cNvPr>
              <p:cNvSpPr/>
              <p:nvPr/>
            </p:nvSpPr>
            <p:spPr>
              <a:xfrm>
                <a:off x="4452790" y="5608801"/>
                <a:ext cx="567781" cy="510764"/>
              </a:xfrm>
              <a:prstGeom prst="roundRect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5" name="グラフィックス 44">
                <a:extLst>
                  <a:ext uri="{FF2B5EF4-FFF2-40B4-BE49-F238E27FC236}">
                    <a16:creationId xmlns:a16="http://schemas.microsoft.com/office/drawing/2014/main" id="{A7BDEF32-6162-69CA-F796-30CEF29DD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84629" y="5625354"/>
                <a:ext cx="504102" cy="484127"/>
              </a:xfrm>
              <a:prstGeom prst="rect">
                <a:avLst/>
              </a:prstGeom>
            </p:spPr>
          </p:pic>
        </p:grp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7FF9E20C-129D-0B93-6C20-6C9394C77A6C}"/>
              </a:ext>
            </a:extLst>
          </p:cNvPr>
          <p:cNvGrpSpPr/>
          <p:nvPr/>
        </p:nvGrpSpPr>
        <p:grpSpPr>
          <a:xfrm>
            <a:off x="2078625" y="3447721"/>
            <a:ext cx="2226734" cy="3004654"/>
            <a:chOff x="3657453" y="3940553"/>
            <a:chExt cx="2226734" cy="3004654"/>
          </a:xfrm>
        </p:grpSpPr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5298794D-616A-C5FD-DE0D-6F685568A0F0}"/>
                </a:ext>
              </a:extLst>
            </p:cNvPr>
            <p:cNvSpPr/>
            <p:nvPr/>
          </p:nvSpPr>
          <p:spPr>
            <a:xfrm>
              <a:off x="3657453" y="3940553"/>
              <a:ext cx="2226734" cy="3004654"/>
            </a:xfrm>
            <a:prstGeom prst="roundRect">
              <a:avLst>
                <a:gd name="adj" fmla="val 9241"/>
              </a:avLst>
            </a:prstGeom>
            <a:solidFill>
              <a:srgbClr val="F1F1F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0" name="図 49" descr="QR コード&#10;&#10;自動的に生成された説明">
              <a:extLst>
                <a:ext uri="{FF2B5EF4-FFF2-40B4-BE49-F238E27FC236}">
                  <a16:creationId xmlns:a16="http://schemas.microsoft.com/office/drawing/2014/main" id="{46C6D184-A32F-4F7E-0D70-DF367F26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9613" y="4866041"/>
              <a:ext cx="1996284" cy="1996284"/>
            </a:xfrm>
            <a:prstGeom prst="rect">
              <a:avLst/>
            </a:prstGeom>
          </p:spPr>
        </p:pic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924D607D-1677-03B7-1362-CC96618C98A8}"/>
                </a:ext>
              </a:extLst>
            </p:cNvPr>
            <p:cNvSpPr/>
            <p:nvPr/>
          </p:nvSpPr>
          <p:spPr>
            <a:xfrm>
              <a:off x="3830566" y="4113748"/>
              <a:ext cx="1880508" cy="8408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本発表の資料</a:t>
              </a:r>
            </a:p>
          </p:txBody>
        </p:sp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772DF24E-1A11-7C7F-DC29-C36767A9F1ED}"/>
                </a:ext>
              </a:extLst>
            </p:cNvPr>
            <p:cNvSpPr/>
            <p:nvPr/>
          </p:nvSpPr>
          <p:spPr>
            <a:xfrm>
              <a:off x="4452790" y="5608801"/>
              <a:ext cx="567781" cy="510764"/>
            </a:xfrm>
            <a:prstGeom prst="round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6" name="グラフィックス 55">
            <a:extLst>
              <a:ext uri="{FF2B5EF4-FFF2-40B4-BE49-F238E27FC236}">
                <a16:creationId xmlns:a16="http://schemas.microsoft.com/office/drawing/2014/main" id="{86120769-A9B3-7FD4-6284-590F0E06C3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269" y="5158510"/>
            <a:ext cx="425165" cy="5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9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3CED9E9-84A3-B41B-140D-C1FFEC71165B}"/>
              </a:ext>
            </a:extLst>
          </p:cNvPr>
          <p:cNvSpPr/>
          <p:nvPr/>
        </p:nvSpPr>
        <p:spPr>
          <a:xfrm>
            <a:off x="-37368" y="-81023"/>
            <a:ext cx="389323" cy="6974411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4BFAB52D-D527-A3DA-CCF5-7DF4C4449524}"/>
              </a:ext>
            </a:extLst>
          </p:cNvPr>
          <p:cNvSpPr/>
          <p:nvPr/>
        </p:nvSpPr>
        <p:spPr>
          <a:xfrm>
            <a:off x="180108" y="421838"/>
            <a:ext cx="4031673" cy="18565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G-coordinator</a:t>
            </a:r>
            <a:r>
              <a:rPr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Modeling Tips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D21FEEF-49AE-4D9A-9DE4-E8D28FF40D98}"/>
              </a:ext>
            </a:extLst>
          </p:cNvPr>
          <p:cNvGrpSpPr/>
          <p:nvPr/>
        </p:nvGrpSpPr>
        <p:grpSpPr>
          <a:xfrm>
            <a:off x="218789" y="2424546"/>
            <a:ext cx="5622059" cy="3704635"/>
            <a:chOff x="612485" y="2410692"/>
            <a:chExt cx="5622059" cy="3704635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70518C38-5F78-2B2F-EA00-6E6F54F1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546" y="2517008"/>
              <a:ext cx="5104246" cy="3454001"/>
            </a:xfrm>
            <a:prstGeom prst="roundRect">
              <a:avLst>
                <a:gd name="adj" fmla="val 3831"/>
              </a:avLst>
            </a:prstGeom>
          </p:spPr>
        </p:pic>
        <p:sp>
          <p:nvSpPr>
            <p:cNvPr id="23" name="角丸四角形 22">
              <a:extLst>
                <a:ext uri="{FF2B5EF4-FFF2-40B4-BE49-F238E27FC236}">
                  <a16:creationId xmlns:a16="http://schemas.microsoft.com/office/drawing/2014/main" id="{892B558A-EB27-CD52-A3A3-9A6BA7172C6E}"/>
                </a:ext>
              </a:extLst>
            </p:cNvPr>
            <p:cNvSpPr/>
            <p:nvPr/>
          </p:nvSpPr>
          <p:spPr>
            <a:xfrm>
              <a:off x="914399" y="2410692"/>
              <a:ext cx="5320145" cy="3560318"/>
            </a:xfrm>
            <a:prstGeom prst="roundRect">
              <a:avLst>
                <a:gd name="adj" fmla="val 5035"/>
              </a:avLst>
            </a:prstGeom>
            <a:noFill/>
            <a:ln w="25400">
              <a:solidFill>
                <a:srgbClr val="FEB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3601842-60C5-6D5A-FDD7-88687A388C5B}"/>
                </a:ext>
              </a:extLst>
            </p:cNvPr>
            <p:cNvSpPr/>
            <p:nvPr/>
          </p:nvSpPr>
          <p:spPr>
            <a:xfrm>
              <a:off x="612485" y="5430982"/>
              <a:ext cx="1853624" cy="684345"/>
            </a:xfrm>
            <a:prstGeom prst="rect">
              <a:avLst/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desmos</a:t>
              </a:r>
              <a:endParaRPr kumimoji="1" lang="ja-JP" altLang="en-US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936A50FE-6D0F-9E31-F3E1-B2B3B8856B48}"/>
              </a:ext>
            </a:extLst>
          </p:cNvPr>
          <p:cNvGrpSpPr/>
          <p:nvPr/>
        </p:nvGrpSpPr>
        <p:grpSpPr>
          <a:xfrm>
            <a:off x="6241189" y="191525"/>
            <a:ext cx="5824683" cy="8176112"/>
            <a:chOff x="6367317" y="191525"/>
            <a:chExt cx="5824683" cy="8176112"/>
          </a:xfrm>
        </p:grpSpPr>
        <p:pic>
          <p:nvPicPr>
            <p:cNvPr id="19" name="図 18" descr="テキスト&#10;&#10;自動的に生成された説明">
              <a:extLst>
                <a:ext uri="{FF2B5EF4-FFF2-40B4-BE49-F238E27FC236}">
                  <a16:creationId xmlns:a16="http://schemas.microsoft.com/office/drawing/2014/main" id="{2FC0F38B-786D-EE7B-BC3A-0D4D561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7317" y="484900"/>
              <a:ext cx="5824683" cy="7882737"/>
            </a:xfrm>
            <a:prstGeom prst="roundRect">
              <a:avLst>
                <a:gd name="adj" fmla="val 2158"/>
              </a:avLst>
            </a:prstGeom>
          </p:spPr>
        </p:pic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412316B-6892-0199-0DF9-D165CACD9C5D}"/>
                </a:ext>
              </a:extLst>
            </p:cNvPr>
            <p:cNvSpPr/>
            <p:nvPr/>
          </p:nvSpPr>
          <p:spPr>
            <a:xfrm>
              <a:off x="7618845" y="5332845"/>
              <a:ext cx="3976255" cy="1066800"/>
            </a:xfrm>
            <a:prstGeom prst="round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Matplotlib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の</a:t>
              </a:r>
              <a:r>
                <a:rPr lang="en-US" altLang="ja-JP" sz="1400" dirty="0" err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plt.plot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()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関数の引数は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x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座標列，ｙ座標列である．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z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座標列をレイヤー高さに設定し，生成されたコードの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plot()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の部分を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Path()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に置き換えればいい．</a:t>
              </a:r>
              <a:endPara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371B8425-47E5-AA6F-B3D8-16CA5A4ED565}"/>
                </a:ext>
              </a:extLst>
            </p:cNvPr>
            <p:cNvSpPr/>
            <p:nvPr/>
          </p:nvSpPr>
          <p:spPr>
            <a:xfrm>
              <a:off x="6367317" y="484900"/>
              <a:ext cx="5824683" cy="6373099"/>
            </a:xfrm>
            <a:prstGeom prst="roundRect">
              <a:avLst>
                <a:gd name="adj" fmla="val 2633"/>
              </a:avLst>
            </a:prstGeom>
            <a:noFill/>
            <a:ln w="25400">
              <a:solidFill>
                <a:srgbClr val="FEB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A7BC31A-32C1-C924-BDEC-00A45D0A2C29}"/>
                </a:ext>
              </a:extLst>
            </p:cNvPr>
            <p:cNvSpPr/>
            <p:nvPr/>
          </p:nvSpPr>
          <p:spPr>
            <a:xfrm>
              <a:off x="10368973" y="191525"/>
              <a:ext cx="1642919" cy="692428"/>
            </a:xfrm>
            <a:prstGeom prst="rect">
              <a:avLst/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err="1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ChatGPT</a:t>
              </a:r>
              <a:r>
                <a:rPr lang="en-US" altLang="ja-JP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+ Matplotlib</a:t>
              </a:r>
              <a:endParaRPr kumimoji="1" lang="ja-JP" altLang="en-US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2EFE4CED-D588-F716-A9FD-2AF3DD5A637B}"/>
              </a:ext>
            </a:extLst>
          </p:cNvPr>
          <p:cNvSpPr/>
          <p:nvPr/>
        </p:nvSpPr>
        <p:spPr>
          <a:xfrm rot="16200000">
            <a:off x="11514619" y="6173394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C65B0EEB-FBEE-0F94-342A-73330822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0293" y="537739"/>
            <a:ext cx="1143657" cy="14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5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831AE61-4A84-C919-764F-1D7D928B473C}"/>
              </a:ext>
            </a:extLst>
          </p:cNvPr>
          <p:cNvSpPr/>
          <p:nvPr/>
        </p:nvSpPr>
        <p:spPr>
          <a:xfrm>
            <a:off x="428244" y="2478025"/>
            <a:ext cx="3703320" cy="3770374"/>
          </a:xfrm>
          <a:prstGeom prst="roundRect">
            <a:avLst>
              <a:gd name="adj" fmla="val 4735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80000" bIns="108000"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3D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プリンタ制御コード（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G-code)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を出力するためのソフトウェア，ライブラリ．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ソフトウェア内で，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python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をもちいた造形と印刷条件の設定の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2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プロセスを同時に処理できる．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スライスソフトとは根本的に異なる手法によるパス（経路）生成により，</a:t>
            </a:r>
            <a:r>
              <a:rPr kumimoji="1" lang="ja-JP" altLang="en-US" sz="1400" b="1">
                <a:solidFill>
                  <a:srgbClr val="1E3050"/>
                </a:solidFill>
                <a:latin typeface="Tsukushi A Round Gothic Bold" panose="02020400000000000000" pitchFamily="18" charset="-128"/>
                <a:ea typeface="Tsukushi A Round Gothic Bold" panose="02020400000000000000" pitchFamily="18" charset="-128"/>
              </a:rPr>
              <a:t>従来では困難だった形状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や，より</a:t>
            </a:r>
            <a:r>
              <a:rPr kumimoji="1" lang="ja-JP" altLang="en-US" sz="1400" b="1">
                <a:solidFill>
                  <a:srgbClr val="1E3050"/>
                </a:solidFill>
                <a:latin typeface="Tsukushi A Round Gothic Bold" panose="02020400000000000000" pitchFamily="18" charset="-128"/>
                <a:ea typeface="Tsukushi A Round Gothic Bold" panose="02020400000000000000" pitchFamily="18" charset="-128"/>
              </a:rPr>
              <a:t>詳細な印刷設定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の指定が可能．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5AD24A1-D8A1-7B1A-EE41-BC5AD2541B68}"/>
              </a:ext>
            </a:extLst>
          </p:cNvPr>
          <p:cNvGrpSpPr/>
          <p:nvPr/>
        </p:nvGrpSpPr>
        <p:grpSpPr>
          <a:xfrm>
            <a:off x="4458210" y="1046035"/>
            <a:ext cx="7415784" cy="4681729"/>
            <a:chOff x="4489704" y="1225295"/>
            <a:chExt cx="7415784" cy="4681729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0FA5C1D6-F09D-B120-1506-83EE93756768}"/>
                </a:ext>
              </a:extLst>
            </p:cNvPr>
            <p:cNvSpPr/>
            <p:nvPr/>
          </p:nvSpPr>
          <p:spPr>
            <a:xfrm>
              <a:off x="4489704" y="1225295"/>
              <a:ext cx="7415784" cy="4681729"/>
            </a:xfrm>
            <a:prstGeom prst="roundRect">
              <a:avLst>
                <a:gd name="adj" fmla="val 2303"/>
              </a:avLst>
            </a:prstGeom>
            <a:solidFill>
              <a:srgbClr val="1F2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 descr="グラフ, じょうごグラフ&#10;&#10;自動的に生成された説明">
              <a:extLst>
                <a:ext uri="{FF2B5EF4-FFF2-40B4-BE49-F238E27FC236}">
                  <a16:creationId xmlns:a16="http://schemas.microsoft.com/office/drawing/2014/main" id="{2FD372E1-9F15-41AB-173E-05CE632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856" y="1292655"/>
              <a:ext cx="7278624" cy="4549140"/>
            </a:xfrm>
            <a:prstGeom prst="rect">
              <a:avLst/>
            </a:prstGeom>
          </p:spPr>
        </p:pic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0F1802F-6861-2640-EF71-7F4683A5ED2D}"/>
              </a:ext>
            </a:extLst>
          </p:cNvPr>
          <p:cNvGrpSpPr/>
          <p:nvPr/>
        </p:nvGrpSpPr>
        <p:grpSpPr>
          <a:xfrm>
            <a:off x="350520" y="936040"/>
            <a:ext cx="3858768" cy="1323439"/>
            <a:chOff x="457200" y="1292655"/>
            <a:chExt cx="3858768" cy="1323439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975DAD9-2A41-4E63-9E59-562D44B9BEDC}"/>
                </a:ext>
              </a:extLst>
            </p:cNvPr>
            <p:cNvSpPr txBox="1"/>
            <p:nvPr/>
          </p:nvSpPr>
          <p:spPr>
            <a:xfrm>
              <a:off x="457200" y="1292655"/>
              <a:ext cx="38587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What is </a:t>
              </a:r>
            </a:p>
            <a:p>
              <a:r>
                <a:rPr kumimoji="1" lang="en-US" altLang="ja-JP" sz="4000" b="1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G-coordinator?</a:t>
              </a:r>
              <a:endParaRPr kumimoji="1" lang="ja-JP" altLang="en-US" sz="4000" b="1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2B45F83C-9D69-7FD3-8A05-4ED9238DC8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628" y="2616094"/>
              <a:ext cx="3552952" cy="0"/>
            </a:xfrm>
            <a:prstGeom prst="line">
              <a:avLst/>
            </a:prstGeom>
            <a:ln w="47625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5E93A4E6-1DE7-98E3-199F-DBB0A0261261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18757A-0670-73AF-E679-F7AE0C3A19F9}"/>
              </a:ext>
            </a:extLst>
          </p:cNvPr>
          <p:cNvSpPr txBox="1"/>
          <p:nvPr/>
        </p:nvSpPr>
        <p:spPr>
          <a:xfrm>
            <a:off x="350520" y="6516768"/>
            <a:ext cx="3511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kumimoji="1" lang="en-US" altLang="ja-JP" sz="1100" dirty="0" err="1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github.com</a:t>
            </a:r>
            <a:r>
              <a:rPr kumimoji="1" lang="en-US" altLang="ja-JP" sz="1100" dirty="0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/tomohiron907/G-coordinator</a:t>
            </a:r>
            <a:endParaRPr kumimoji="1" lang="ja-JP" altLang="en-US" sz="1100">
              <a:solidFill>
                <a:srgbClr val="07547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B7AE66E4-3B1A-BFC3-4B92-B36B59F12472}"/>
              </a:ext>
            </a:extLst>
          </p:cNvPr>
          <p:cNvGrpSpPr/>
          <p:nvPr/>
        </p:nvGrpSpPr>
        <p:grpSpPr>
          <a:xfrm>
            <a:off x="8213720" y="5811965"/>
            <a:ext cx="3267760" cy="936040"/>
            <a:chOff x="5132864" y="5828912"/>
            <a:chExt cx="3267760" cy="936040"/>
          </a:xfrm>
        </p:grpSpPr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1A0B94CC-B77E-9146-62A8-F2A4C5222F15}"/>
                </a:ext>
              </a:extLst>
            </p:cNvPr>
            <p:cNvSpPr/>
            <p:nvPr/>
          </p:nvSpPr>
          <p:spPr>
            <a:xfrm>
              <a:off x="5132864" y="5828912"/>
              <a:ext cx="3267760" cy="936040"/>
            </a:xfrm>
            <a:prstGeom prst="roundRect">
              <a:avLst>
                <a:gd name="adj" fmla="val 18103"/>
              </a:avLst>
            </a:prstGeom>
            <a:solidFill>
              <a:srgbClr val="FEB435">
                <a:alpha val="6975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28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  <a:r>
                <a:rPr lang="en-US" altLang="ja-JP" sz="28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F</a:t>
              </a:r>
              <a:r>
                <a:rPr kumimoji="1" lang="en-US" altLang="ja-JP" sz="28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or</a:t>
              </a:r>
              <a:endParaRPr kumimoji="1" lang="ja-JP" altLang="en-US" sz="28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F8A89D7D-13F4-642C-1F84-C15A70BE1E02}"/>
                </a:ext>
              </a:extLst>
            </p:cNvPr>
            <p:cNvGrpSpPr/>
            <p:nvPr/>
          </p:nvGrpSpPr>
          <p:grpSpPr>
            <a:xfrm>
              <a:off x="6096000" y="5988509"/>
              <a:ext cx="2009638" cy="616845"/>
              <a:chOff x="6048665" y="5961376"/>
              <a:chExt cx="2009638" cy="616845"/>
            </a:xfrm>
          </p:grpSpPr>
          <p:pic>
            <p:nvPicPr>
              <p:cNvPr id="24" name="図 23" descr="図形&#10;&#10;低い精度で自動的に生成された説明">
                <a:extLst>
                  <a:ext uri="{FF2B5EF4-FFF2-40B4-BE49-F238E27FC236}">
                    <a16:creationId xmlns:a16="http://schemas.microsoft.com/office/drawing/2014/main" id="{9046EC18-A6AB-3F74-0D0A-4E7E327AE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47924" y="6019126"/>
                <a:ext cx="555611" cy="555611"/>
              </a:xfrm>
              <a:prstGeom prst="rect">
                <a:avLst/>
              </a:prstGeom>
            </p:spPr>
          </p:pic>
          <p:pic>
            <p:nvPicPr>
              <p:cNvPr id="28" name="図 27" descr="図形&#10;&#10;低い精度で自動的に生成された説明">
                <a:extLst>
                  <a:ext uri="{FF2B5EF4-FFF2-40B4-BE49-F238E27FC236}">
                    <a16:creationId xmlns:a16="http://schemas.microsoft.com/office/drawing/2014/main" id="{76BA0451-758E-C1AE-1419-76EAE28F9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8665" y="5961376"/>
                <a:ext cx="584486" cy="584486"/>
              </a:xfrm>
              <a:prstGeom prst="rect">
                <a:avLst/>
              </a:prstGeom>
            </p:spPr>
          </p:pic>
          <p:pic>
            <p:nvPicPr>
              <p:cNvPr id="30" name="図 29" descr="図形&#10;&#10;低い精度で自動的に生成された説明">
                <a:extLst>
                  <a:ext uri="{FF2B5EF4-FFF2-40B4-BE49-F238E27FC236}">
                    <a16:creationId xmlns:a16="http://schemas.microsoft.com/office/drawing/2014/main" id="{F7CC48EF-7F9B-E906-67FC-8F618F56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3817" y="5993735"/>
                <a:ext cx="584486" cy="5844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1841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E927318B-DD8F-561B-8F24-AC2EF3AB8D93}"/>
              </a:ext>
            </a:extLst>
          </p:cNvPr>
          <p:cNvSpPr/>
          <p:nvPr/>
        </p:nvSpPr>
        <p:spPr>
          <a:xfrm>
            <a:off x="3512288" y="372140"/>
            <a:ext cx="5167424" cy="648586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Principle of G-code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7525BF9-0C5E-A3EF-9FFB-F8FA2510CAEE}"/>
              </a:ext>
            </a:extLst>
          </p:cNvPr>
          <p:cNvCxnSpPr/>
          <p:nvPr/>
        </p:nvCxnSpPr>
        <p:spPr>
          <a:xfrm>
            <a:off x="3944679" y="1020726"/>
            <a:ext cx="4316819" cy="0"/>
          </a:xfrm>
          <a:prstGeom prst="line">
            <a:avLst/>
          </a:prstGeom>
          <a:ln w="5080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 descr="デスクトップコンピューターの画面&#10;&#10;中程度の精度で自動的に生成された説明">
            <a:extLst>
              <a:ext uri="{FF2B5EF4-FFF2-40B4-BE49-F238E27FC236}">
                <a16:creationId xmlns:a16="http://schemas.microsoft.com/office/drawing/2014/main" id="{2E76FBC3-513E-DF38-7891-7DF17EAAD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2531" t="8314" r="753" b="12647"/>
          <a:stretch/>
        </p:blipFill>
        <p:spPr>
          <a:xfrm>
            <a:off x="393413" y="1158949"/>
            <a:ext cx="11483156" cy="5278678"/>
          </a:xfrm>
          <a:prstGeom prst="rect">
            <a:avLst/>
          </a:prstGeom>
        </p:spPr>
      </p:pic>
      <p:sp>
        <p:nvSpPr>
          <p:cNvPr id="9" name="角丸四角形 8">
            <a:extLst>
              <a:ext uri="{FF2B5EF4-FFF2-40B4-BE49-F238E27FC236}">
                <a16:creationId xmlns:a16="http://schemas.microsoft.com/office/drawing/2014/main" id="{F74E6E85-05FF-1879-AB52-5559507865DB}"/>
              </a:ext>
            </a:extLst>
          </p:cNvPr>
          <p:cNvSpPr/>
          <p:nvPr/>
        </p:nvSpPr>
        <p:spPr>
          <a:xfrm>
            <a:off x="8102009" y="1392866"/>
            <a:ext cx="3561907" cy="3997842"/>
          </a:xfrm>
          <a:prstGeom prst="roundRect">
            <a:avLst>
              <a:gd name="adj" fmla="val 6916"/>
            </a:avLst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D2B87BB-16B2-057C-618D-9C1DADD6B148}"/>
              </a:ext>
            </a:extLst>
          </p:cNvPr>
          <p:cNvSpPr/>
          <p:nvPr/>
        </p:nvSpPr>
        <p:spPr>
          <a:xfrm>
            <a:off x="1977656" y="2594344"/>
            <a:ext cx="4391247" cy="574158"/>
          </a:xfrm>
          <a:prstGeom prst="roundRect">
            <a:avLst/>
          </a:prstGeom>
          <a:solidFill>
            <a:srgbClr val="FEB4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セグメント：ノズルが移動する最小単位の線分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42F9EF5-9371-F52A-2D2A-67A56869751F}"/>
              </a:ext>
            </a:extLst>
          </p:cNvPr>
          <p:cNvCxnSpPr>
            <a:cxnSpLocks/>
          </p:cNvCxnSpPr>
          <p:nvPr/>
        </p:nvCxnSpPr>
        <p:spPr>
          <a:xfrm flipV="1">
            <a:off x="5390707" y="2030819"/>
            <a:ext cx="1148316" cy="735951"/>
          </a:xfrm>
          <a:prstGeom prst="line">
            <a:avLst/>
          </a:prstGeom>
          <a:ln w="31750" cap="rnd">
            <a:solidFill>
              <a:srgbClr val="FEB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2991D1C-63F4-8A3B-615F-DE8A1B761607}"/>
              </a:ext>
            </a:extLst>
          </p:cNvPr>
          <p:cNvSpPr/>
          <p:nvPr/>
        </p:nvSpPr>
        <p:spPr>
          <a:xfrm>
            <a:off x="1562987" y="5348176"/>
            <a:ext cx="4805916" cy="701749"/>
          </a:xfrm>
          <a:prstGeom prst="round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 :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樹脂が連続的に押し出されてできる一本の曲線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ECEBDB4A-384D-61D0-8491-BF2386AC9060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981242-AE27-4E38-1B1F-53968E4BA669}"/>
              </a:ext>
            </a:extLst>
          </p:cNvPr>
          <p:cNvSpPr/>
          <p:nvPr/>
        </p:nvSpPr>
        <p:spPr>
          <a:xfrm>
            <a:off x="8102009" y="2748516"/>
            <a:ext cx="3561906" cy="1360968"/>
          </a:xfrm>
          <a:prstGeom prst="rect">
            <a:avLst/>
          </a:prstGeom>
          <a:solidFill>
            <a:srgbClr val="1E3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G-code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は，ノズルが移動していく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3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次元の座標列＋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F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値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+E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値．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押し出し量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(E)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や速度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(F)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ソフトで自動決定できる．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考慮すべきはノズルの軌跡．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075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曲線コネクタ 68">
            <a:extLst>
              <a:ext uri="{FF2B5EF4-FFF2-40B4-BE49-F238E27FC236}">
                <a16:creationId xmlns:a16="http://schemas.microsoft.com/office/drawing/2014/main" id="{1A5503BF-CDA6-AEE2-F734-6A593A77FB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0974" y="3270741"/>
            <a:ext cx="4550756" cy="1402936"/>
          </a:xfrm>
          <a:prstGeom prst="curvedConnector2">
            <a:avLst/>
          </a:prstGeom>
          <a:ln w="117475" cap="rnd">
            <a:solidFill>
              <a:srgbClr val="1E3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8D46A5E-163A-93EB-ABE8-76639B34B227}"/>
              </a:ext>
            </a:extLst>
          </p:cNvPr>
          <p:cNvSpPr/>
          <p:nvPr/>
        </p:nvSpPr>
        <p:spPr>
          <a:xfrm>
            <a:off x="0" y="-30600"/>
            <a:ext cx="12201480" cy="11600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曲線コネクタ 72">
            <a:extLst>
              <a:ext uri="{FF2B5EF4-FFF2-40B4-BE49-F238E27FC236}">
                <a16:creationId xmlns:a16="http://schemas.microsoft.com/office/drawing/2014/main" id="{CE60A0B4-D9D5-96A4-16F1-69E3EDEE19A2}"/>
              </a:ext>
            </a:extLst>
          </p:cNvPr>
          <p:cNvCxnSpPr>
            <a:cxnSpLocks/>
            <a:stCxn id="77" idx="2"/>
            <a:endCxn id="58" idx="3"/>
          </p:cNvCxnSpPr>
          <p:nvPr/>
        </p:nvCxnSpPr>
        <p:spPr>
          <a:xfrm rot="5400000">
            <a:off x="4975180" y="3335391"/>
            <a:ext cx="4589510" cy="1234883"/>
          </a:xfrm>
          <a:prstGeom prst="curvedConnector2">
            <a:avLst/>
          </a:prstGeom>
          <a:ln w="117475" cap="rnd">
            <a:solidFill>
              <a:srgbClr val="1E3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0EC05BF2-4FC0-4228-13ED-48EA464C1C36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5543C394-F263-1739-4D99-043463B25AA1}"/>
              </a:ext>
            </a:extLst>
          </p:cNvPr>
          <p:cNvGrpSpPr/>
          <p:nvPr/>
        </p:nvGrpSpPr>
        <p:grpSpPr>
          <a:xfrm>
            <a:off x="143151" y="1946709"/>
            <a:ext cx="4116306" cy="1482291"/>
            <a:chOff x="903266" y="1612653"/>
            <a:chExt cx="4116306" cy="1482291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C8BE28EF-ED8B-3EBA-FD13-2FEA068F8D1F}"/>
                </a:ext>
              </a:extLst>
            </p:cNvPr>
            <p:cNvGrpSpPr/>
            <p:nvPr/>
          </p:nvGrpSpPr>
          <p:grpSpPr>
            <a:xfrm>
              <a:off x="1371595" y="1612653"/>
              <a:ext cx="3647977" cy="1482291"/>
              <a:chOff x="1371595" y="1612653"/>
              <a:chExt cx="3647977" cy="1482291"/>
            </a:xfrm>
          </p:grpSpPr>
          <p:sp>
            <p:nvSpPr>
              <p:cNvPr id="21" name="角丸四角形 20">
                <a:extLst>
                  <a:ext uri="{FF2B5EF4-FFF2-40B4-BE49-F238E27FC236}">
                    <a16:creationId xmlns:a16="http://schemas.microsoft.com/office/drawing/2014/main" id="{A2BED268-DA11-DDB0-2351-25E79126DB38}"/>
                  </a:ext>
                </a:extLst>
              </p:cNvPr>
              <p:cNvSpPr/>
              <p:nvPr/>
            </p:nvSpPr>
            <p:spPr>
              <a:xfrm>
                <a:off x="1371595" y="1612653"/>
                <a:ext cx="3647977" cy="1482291"/>
              </a:xfrm>
              <a:prstGeom prst="roundRect">
                <a:avLst/>
              </a:prstGeom>
              <a:solidFill>
                <a:srgbClr val="F1F1F1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 </a:t>
                </a:r>
                <a:r>
                  <a:rPr lang="en-US" altLang="ja-JP" sz="2400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3D Modeling</a:t>
                </a:r>
              </a:p>
              <a:p>
                <a:r>
                  <a:rPr kumimoji="1" lang="en-US" altLang="ja-JP" sz="1200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</a:t>
                </a:r>
                <a:r>
                  <a:rPr kumimoji="1"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Fusion360</a:t>
                </a:r>
              </a:p>
              <a:p>
                <a:r>
                  <a:rPr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	SolidWorks</a:t>
                </a:r>
                <a:endParaRPr kumimoji="1" lang="en-US" altLang="ja-JP" sz="12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  <a:p>
                <a:r>
                  <a:rPr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	blender</a:t>
                </a:r>
                <a:endParaRPr kumimoji="1" lang="ja-JP" altLang="en-US" sz="12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</p:txBody>
          </p:sp>
          <p:pic>
            <p:nvPicPr>
              <p:cNvPr id="29" name="グラフィックス 28" descr="立方体 枠線">
                <a:extLst>
                  <a:ext uri="{FF2B5EF4-FFF2-40B4-BE49-F238E27FC236}">
                    <a16:creationId xmlns:a16="http://schemas.microsoft.com/office/drawing/2014/main" id="{CF1B973A-6227-ED0E-57CE-24DE12E36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1479" y="1841723"/>
                <a:ext cx="1024150" cy="1024150"/>
              </a:xfrm>
              <a:prstGeom prst="rect">
                <a:avLst/>
              </a:prstGeom>
            </p:spPr>
          </p:pic>
        </p:grp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53681617-243D-57B0-EBAA-F9D8E896E68D}"/>
                </a:ext>
              </a:extLst>
            </p:cNvPr>
            <p:cNvSpPr txBox="1"/>
            <p:nvPr/>
          </p:nvSpPr>
          <p:spPr>
            <a:xfrm rot="16200000">
              <a:off x="642201" y="2029117"/>
              <a:ext cx="11069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CAD</a:t>
              </a:r>
              <a:endParaRPr kumimoji="1" lang="ja-JP" altLang="en-US" sz="32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A9B2D1FE-2BF3-ADA9-A6D8-04E490FF7826}"/>
              </a:ext>
            </a:extLst>
          </p:cNvPr>
          <p:cNvGrpSpPr/>
          <p:nvPr/>
        </p:nvGrpSpPr>
        <p:grpSpPr>
          <a:xfrm>
            <a:off x="138334" y="3555619"/>
            <a:ext cx="4121123" cy="1553300"/>
            <a:chOff x="835887" y="3690865"/>
            <a:chExt cx="4121123" cy="1553300"/>
          </a:xfrm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ED7D3475-C2FA-333C-341B-9F9FA9F6F41E}"/>
                </a:ext>
              </a:extLst>
            </p:cNvPr>
            <p:cNvGrpSpPr/>
            <p:nvPr/>
          </p:nvGrpSpPr>
          <p:grpSpPr>
            <a:xfrm>
              <a:off x="1309035" y="3761874"/>
              <a:ext cx="3647975" cy="1482291"/>
              <a:chOff x="1309035" y="3761874"/>
              <a:chExt cx="3647975" cy="1482291"/>
            </a:xfrm>
          </p:grpSpPr>
          <p:sp>
            <p:nvSpPr>
              <p:cNvPr id="25" name="角丸四角形 24">
                <a:extLst>
                  <a:ext uri="{FF2B5EF4-FFF2-40B4-BE49-F238E27FC236}">
                    <a16:creationId xmlns:a16="http://schemas.microsoft.com/office/drawing/2014/main" id="{3FC3E10D-1673-15D0-EE29-ED6705B95710}"/>
                  </a:ext>
                </a:extLst>
              </p:cNvPr>
              <p:cNvSpPr/>
              <p:nvPr/>
            </p:nvSpPr>
            <p:spPr>
              <a:xfrm>
                <a:off x="1309035" y="3761874"/>
                <a:ext cx="3647975" cy="1482291"/>
              </a:xfrm>
              <a:prstGeom prst="roundRect">
                <a:avLst/>
              </a:prstGeom>
              <a:solidFill>
                <a:srgbClr val="F1F1F1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2400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  Slice</a:t>
                </a:r>
              </a:p>
              <a:p>
                <a:r>
                  <a:rPr lang="en-US" altLang="ja-JP" sz="1200" dirty="0">
                    <a:solidFill>
                      <a:srgbClr val="1E305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</a:t>
                </a:r>
                <a:r>
                  <a:rPr lang="en-US" altLang="ja-JP" sz="1200" dirty="0" err="1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Cura</a:t>
                </a:r>
                <a:endParaRPr lang="en-US" altLang="ja-JP" sz="12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  <a:p>
                <a:r>
                  <a:rPr kumimoji="1"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	</a:t>
                </a:r>
                <a:r>
                  <a:rPr kumimoji="1" lang="en-US" altLang="ja-JP" sz="1200" dirty="0" err="1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PrusaSlicer</a:t>
                </a:r>
                <a:endParaRPr kumimoji="1" lang="en-US" altLang="ja-JP" sz="12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  <a:p>
                <a:r>
                  <a:rPr lang="en-US" altLang="ja-JP" sz="1200" dirty="0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	</a:t>
                </a:r>
                <a:r>
                  <a:rPr lang="en-US" altLang="ja-JP" sz="1200" dirty="0" err="1">
                    <a:solidFill>
                      <a:srgbClr val="1E3050"/>
                    </a:solidFill>
                    <a:latin typeface="Tsukushi A Round Gothic Regular" panose="02020400000000000000" pitchFamily="18" charset="-128"/>
                    <a:ea typeface="Tsukushi A Round Gothic Regular" panose="02020400000000000000" pitchFamily="18" charset="-128"/>
                    <a:cs typeface="Futura Medium" panose="020B0602020204020303" pitchFamily="34" charset="-79"/>
                  </a:rPr>
                  <a:t>BambuStudio</a:t>
                </a:r>
                <a:endParaRPr kumimoji="1" lang="en-US" altLang="ja-JP" sz="12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endParaRPr>
              </a:p>
            </p:txBody>
          </p:sp>
          <p:pic>
            <p:nvPicPr>
              <p:cNvPr id="27" name="図 26" descr="背景パターン&#10;&#10;自動的に生成された説明">
                <a:extLst>
                  <a:ext uri="{FF2B5EF4-FFF2-40B4-BE49-F238E27FC236}">
                    <a16:creationId xmlns:a16="http://schemas.microsoft.com/office/drawing/2014/main" id="{82CDE3BE-9ED6-9E3C-312C-69AB646E1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606" y="4135929"/>
                <a:ext cx="750771" cy="734179"/>
              </a:xfrm>
              <a:prstGeom prst="rect">
                <a:avLst/>
              </a:prstGeom>
            </p:spPr>
          </p:pic>
        </p:grp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91C7550-2DAC-08BD-001D-326C0F7E5231}"/>
                </a:ext>
              </a:extLst>
            </p:cNvPr>
            <p:cNvSpPr txBox="1"/>
            <p:nvPr/>
          </p:nvSpPr>
          <p:spPr>
            <a:xfrm rot="16200000">
              <a:off x="434316" y="4092436"/>
              <a:ext cx="13879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Slicer</a:t>
              </a:r>
              <a:endParaRPr kumimoji="1" lang="ja-JP" altLang="en-US" sz="32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B113E07B-BB55-ACFC-31AF-5878AA3A793E}"/>
              </a:ext>
            </a:extLst>
          </p:cNvPr>
          <p:cNvSpPr/>
          <p:nvPr/>
        </p:nvSpPr>
        <p:spPr>
          <a:xfrm>
            <a:off x="3326964" y="5801812"/>
            <a:ext cx="3325529" cy="891550"/>
          </a:xfrm>
          <a:prstGeom prst="roundRect">
            <a:avLst>
              <a:gd name="adj" fmla="val 12481"/>
            </a:avLst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G-code</a:t>
            </a:r>
            <a:endParaRPr kumimoji="1" lang="ja-JP" altLang="en-US" sz="360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262717B3-C9DB-FDFE-1EE1-5253B0D3792E}"/>
              </a:ext>
            </a:extLst>
          </p:cNvPr>
          <p:cNvSpPr/>
          <p:nvPr/>
        </p:nvSpPr>
        <p:spPr>
          <a:xfrm>
            <a:off x="1096735" y="1273787"/>
            <a:ext cx="1636295" cy="4042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Ordinary</a:t>
            </a:r>
            <a:endParaRPr kumimoji="1" lang="ja-JP" altLang="en-US" sz="2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7" name="角丸四角形 76">
            <a:extLst>
              <a:ext uri="{FF2B5EF4-FFF2-40B4-BE49-F238E27FC236}">
                <a16:creationId xmlns:a16="http://schemas.microsoft.com/office/drawing/2014/main" id="{5C586EE2-45B2-F99B-8BF5-FA87816CF7A0}"/>
              </a:ext>
            </a:extLst>
          </p:cNvPr>
          <p:cNvSpPr/>
          <p:nvPr/>
        </p:nvSpPr>
        <p:spPr>
          <a:xfrm>
            <a:off x="6662725" y="1253816"/>
            <a:ext cx="2449302" cy="4042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Way</a:t>
            </a:r>
            <a:endParaRPr kumimoji="1" lang="ja-JP" altLang="en-US" sz="2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2B6C1774-07FE-8A7A-5C18-126D2CD5FFE7}"/>
              </a:ext>
            </a:extLst>
          </p:cNvPr>
          <p:cNvGrpSpPr/>
          <p:nvPr/>
        </p:nvGrpSpPr>
        <p:grpSpPr>
          <a:xfrm>
            <a:off x="3364520" y="262271"/>
            <a:ext cx="3250416" cy="707886"/>
            <a:chOff x="4803388" y="210387"/>
            <a:chExt cx="4814828" cy="70788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95ACBD8-AC32-0BAC-543B-FED037C0E5AF}"/>
                </a:ext>
              </a:extLst>
            </p:cNvPr>
            <p:cNvSpPr txBox="1"/>
            <p:nvPr/>
          </p:nvSpPr>
          <p:spPr>
            <a:xfrm>
              <a:off x="4803388" y="210387"/>
              <a:ext cx="48148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Back Ground</a:t>
              </a:r>
              <a:r>
                <a:rPr kumimoji="1" lang="en-US" altLang="ja-JP" sz="24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667F4956-02F9-5AF6-66DC-0643E09C2B30}"/>
                </a:ext>
              </a:extLst>
            </p:cNvPr>
            <p:cNvCxnSpPr>
              <a:cxnSpLocks/>
            </p:cNvCxnSpPr>
            <p:nvPr/>
          </p:nvCxnSpPr>
          <p:spPr>
            <a:xfrm>
              <a:off x="4803388" y="802773"/>
              <a:ext cx="4671603" cy="0"/>
            </a:xfrm>
            <a:prstGeom prst="line">
              <a:avLst/>
            </a:prstGeom>
            <a:ln w="50800" cap="rnd">
              <a:solidFill>
                <a:srgbClr val="FEB43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E89534E2-38BA-F77B-B1DE-1D125819BEF7}"/>
              </a:ext>
            </a:extLst>
          </p:cNvPr>
          <p:cNvGrpSpPr/>
          <p:nvPr/>
        </p:nvGrpSpPr>
        <p:grpSpPr>
          <a:xfrm>
            <a:off x="5628668" y="1946709"/>
            <a:ext cx="6267779" cy="3162210"/>
            <a:chOff x="7234991" y="1897986"/>
            <a:chExt cx="6267779" cy="3162210"/>
          </a:xfrm>
        </p:grpSpPr>
        <p:sp>
          <p:nvSpPr>
            <p:cNvPr id="72" name="角丸四角形 71">
              <a:extLst>
                <a:ext uri="{FF2B5EF4-FFF2-40B4-BE49-F238E27FC236}">
                  <a16:creationId xmlns:a16="http://schemas.microsoft.com/office/drawing/2014/main" id="{C971863D-7EB1-2166-5AFF-60778BBD375A}"/>
                </a:ext>
              </a:extLst>
            </p:cNvPr>
            <p:cNvSpPr/>
            <p:nvPr/>
          </p:nvSpPr>
          <p:spPr>
            <a:xfrm>
              <a:off x="7234991" y="1897986"/>
              <a:ext cx="6267779" cy="3162210"/>
            </a:xfrm>
            <a:prstGeom prst="roundRect">
              <a:avLst>
                <a:gd name="adj" fmla="val 9636"/>
              </a:avLst>
            </a:prstGeom>
            <a:solidFill>
              <a:srgbClr val="1E3050"/>
            </a:solidFill>
            <a:ln>
              <a:solidFill>
                <a:srgbClr val="1E3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FE8C3E2C-8B29-5B78-FD49-2C9D1F5AC3B9}"/>
                </a:ext>
              </a:extLst>
            </p:cNvPr>
            <p:cNvSpPr txBox="1"/>
            <p:nvPr/>
          </p:nvSpPr>
          <p:spPr>
            <a:xfrm>
              <a:off x="7420799" y="2089276"/>
              <a:ext cx="382113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rgbClr val="F1F1F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G-code Modeling</a:t>
              </a:r>
            </a:p>
            <a:p>
              <a:endParaRPr lang="en-US" altLang="ja-JP" sz="1400" dirty="0">
                <a:solidFill>
                  <a:srgbClr val="F1F1F1"/>
                </a:solidFill>
                <a:latin typeface="Futura Medium" panose="020B0602020204020303" pitchFamily="34" charset="-79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  <a:p>
              <a:pPr algn="just"/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モデリング（造形）から，印刷設定の調整，</a:t>
              </a:r>
              <a:r>
                <a:rPr lang="en-US" altLang="ja-JP" sz="1400" dirty="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G-code</a:t>
              </a:r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出力まで一つのソフトウェアで完結．</a:t>
              </a:r>
              <a:r>
                <a:rPr lang="en-US" altLang="ja-JP" sz="1400" dirty="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CAD, </a:t>
              </a:r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スライサ間でソフトウェアを跨いでの調整が不要に</a:t>
              </a:r>
              <a:r>
                <a:rPr lang="ja-JP" altLang="en-US" sz="18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．</a:t>
              </a:r>
              <a:endParaRPr lang="en-US" altLang="ja-JP" sz="18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  <a:p>
              <a:endParaRPr lang="en-US" altLang="ja-JP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  <a:p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ノズルパス一つ一つを扱うことが可能となり，</a:t>
              </a:r>
              <a:r>
                <a:rPr lang="ja-JP" altLang="en-US" sz="1400" b="1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印刷物のクオリティや意匠を細かく管理</a:t>
              </a:r>
              <a:r>
                <a:rPr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  <a:cs typeface="Futura Medium" panose="020B0602020204020303" pitchFamily="34" charset="-79"/>
                </a:rPr>
                <a:t>することができる．</a:t>
              </a:r>
              <a:endParaRPr lang="en-US" altLang="ja-JP" sz="14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cs typeface="Futura Medium" panose="020B0602020204020303" pitchFamily="34" charset="-79"/>
              </a:endParaRPr>
            </a:p>
          </p:txBody>
        </p:sp>
      </p:grp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B042A596-ED1D-3EC4-9493-455FDFC2A342}"/>
              </a:ext>
            </a:extLst>
          </p:cNvPr>
          <p:cNvCxnSpPr>
            <a:cxnSpLocks/>
          </p:cNvCxnSpPr>
          <p:nvPr/>
        </p:nvCxnSpPr>
        <p:spPr>
          <a:xfrm>
            <a:off x="4989728" y="1327927"/>
            <a:ext cx="0" cy="3762172"/>
          </a:xfrm>
          <a:prstGeom prst="line">
            <a:avLst/>
          </a:prstGeom>
          <a:ln w="28575">
            <a:solidFill>
              <a:srgbClr val="FEB4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11F9C08D-EEF7-914E-1EE6-81C28DB22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4339" y="2345301"/>
            <a:ext cx="685761" cy="658588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1166CFD-F36F-47B1-3ED6-CBD4DF6BA43A}"/>
              </a:ext>
            </a:extLst>
          </p:cNvPr>
          <p:cNvGrpSpPr/>
          <p:nvPr/>
        </p:nvGrpSpPr>
        <p:grpSpPr>
          <a:xfrm>
            <a:off x="9838640" y="3127437"/>
            <a:ext cx="2112974" cy="800754"/>
            <a:chOff x="9838640" y="3127437"/>
            <a:chExt cx="2112974" cy="800754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D8D28059-9075-6834-D37B-49E656A6DFF3}"/>
                </a:ext>
              </a:extLst>
            </p:cNvPr>
            <p:cNvSpPr/>
            <p:nvPr/>
          </p:nvSpPr>
          <p:spPr>
            <a:xfrm>
              <a:off x="9838640" y="3127437"/>
              <a:ext cx="2039416" cy="800754"/>
            </a:xfrm>
            <a:prstGeom prst="roundRect">
              <a:avLst>
                <a:gd name="adj" fmla="val 8674"/>
              </a:avLst>
            </a:prstGeom>
            <a:noFill/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0" name="図 119" descr="動物, 鳥, イーグル が含まれている画像&#10;&#10;自動的に生成された説明">
              <a:extLst>
                <a:ext uri="{FF2B5EF4-FFF2-40B4-BE49-F238E27FC236}">
                  <a16:creationId xmlns:a16="http://schemas.microsoft.com/office/drawing/2014/main" id="{02B02F2B-7F03-534C-DDF8-2CE2186C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44133" y="3248959"/>
              <a:ext cx="685761" cy="607388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C018A200-2ECC-134A-E4BF-5FBC517ACED8}"/>
                </a:ext>
              </a:extLst>
            </p:cNvPr>
            <p:cNvSpPr txBox="1"/>
            <p:nvPr/>
          </p:nvSpPr>
          <p:spPr>
            <a:xfrm>
              <a:off x="10594120" y="3183321"/>
              <a:ext cx="1357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err="1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FullControl</a:t>
              </a:r>
              <a:endParaRPr kumimoji="1"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kumimoji="1" lang="en-US" altLang="ja-JP" sz="1050" dirty="0" err="1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GcodeDesinger</a:t>
              </a:r>
              <a:endParaRPr kumimoji="1"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endParaRPr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lang="ja-JP" altLang="en-US" sz="105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　拡張性に乏しい</a:t>
              </a:r>
              <a:endParaRPr kumimoji="1" lang="ja-JP" altLang="en-US" sz="105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609C0F1-495D-B115-7E4D-1F81BA9332DC}"/>
              </a:ext>
            </a:extLst>
          </p:cNvPr>
          <p:cNvGrpSpPr/>
          <p:nvPr/>
        </p:nvGrpSpPr>
        <p:grpSpPr>
          <a:xfrm>
            <a:off x="9838639" y="3991539"/>
            <a:ext cx="2287116" cy="784194"/>
            <a:chOff x="9838639" y="3991539"/>
            <a:chExt cx="2287116" cy="784194"/>
          </a:xfrm>
        </p:grpSpPr>
        <p:pic>
          <p:nvPicPr>
            <p:cNvPr id="122" name="図 121" descr="昆虫 が含まれている画像&#10;&#10;自動的に生成された説明">
              <a:extLst>
                <a:ext uri="{FF2B5EF4-FFF2-40B4-BE49-F238E27FC236}">
                  <a16:creationId xmlns:a16="http://schemas.microsoft.com/office/drawing/2014/main" id="{C64E9C87-CF7A-7BD7-DF02-06275092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4132" y="4042853"/>
              <a:ext cx="685761" cy="685761"/>
            </a:xfrm>
            <a:prstGeom prst="rect">
              <a:avLst/>
            </a:prstGeom>
          </p:spPr>
        </p:pic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8B4C30DE-2A38-0E7D-9CB7-109DBDBA4E9D}"/>
                </a:ext>
              </a:extLst>
            </p:cNvPr>
            <p:cNvSpPr/>
            <p:nvPr/>
          </p:nvSpPr>
          <p:spPr>
            <a:xfrm>
              <a:off x="9838639" y="3991539"/>
              <a:ext cx="2039415" cy="784194"/>
            </a:xfrm>
            <a:prstGeom prst="roundRect">
              <a:avLst>
                <a:gd name="adj" fmla="val 8505"/>
              </a:avLst>
            </a:prstGeom>
            <a:noFill/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EA9361C-05A8-91BE-914D-F0E17A90CE3C}"/>
                </a:ext>
              </a:extLst>
            </p:cNvPr>
            <p:cNvSpPr txBox="1"/>
            <p:nvPr/>
          </p:nvSpPr>
          <p:spPr>
            <a:xfrm>
              <a:off x="10589563" y="4050660"/>
              <a:ext cx="1536192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Grasshopper</a:t>
              </a:r>
            </a:p>
            <a:p>
              <a:endParaRPr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lang="ja-JP" altLang="en-US" sz="105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　値段が高い</a:t>
              </a:r>
              <a:endParaRPr lang="en-US" altLang="ja-JP" sz="105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lang="ja-JP" altLang="en-US" sz="7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　ビジュアルプログラミング</a:t>
              </a:r>
              <a:endParaRPr lang="en-US" altLang="ja-JP" sz="7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C7FC3B-891E-BEFA-8D6B-744835CF63EE}"/>
              </a:ext>
            </a:extLst>
          </p:cNvPr>
          <p:cNvSpPr txBox="1"/>
          <p:nvPr/>
        </p:nvSpPr>
        <p:spPr>
          <a:xfrm>
            <a:off x="10562822" y="2520706"/>
            <a:ext cx="176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EB43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G-coordinator</a:t>
            </a:r>
            <a:endParaRPr kumimoji="1" lang="ja-JP" altLang="en-US" sz="1400">
              <a:solidFill>
                <a:srgbClr val="FEB43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FF46455-3EA7-6B09-616B-9A0E3E4B470B}"/>
              </a:ext>
            </a:extLst>
          </p:cNvPr>
          <p:cNvGrpSpPr/>
          <p:nvPr/>
        </p:nvGrpSpPr>
        <p:grpSpPr>
          <a:xfrm>
            <a:off x="162271" y="1654766"/>
            <a:ext cx="4589738" cy="4365987"/>
            <a:chOff x="737246" y="1822166"/>
            <a:chExt cx="4589738" cy="4365987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B17CCE76-47EC-3440-E69F-F419A1A16FA6}"/>
                </a:ext>
              </a:extLst>
            </p:cNvPr>
            <p:cNvSpPr/>
            <p:nvPr/>
          </p:nvSpPr>
          <p:spPr>
            <a:xfrm>
              <a:off x="737246" y="1822166"/>
              <a:ext cx="4589738" cy="3649260"/>
            </a:xfrm>
            <a:prstGeom prst="roundRect">
              <a:avLst>
                <a:gd name="adj" fmla="val 11990"/>
              </a:avLst>
            </a:prstGeom>
            <a:noFill/>
            <a:ln w="73025">
              <a:solidFill>
                <a:srgbClr val="FEB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片側の 2 つの角を丸めた四角形 12">
              <a:extLst>
                <a:ext uri="{FF2B5EF4-FFF2-40B4-BE49-F238E27FC236}">
                  <a16:creationId xmlns:a16="http://schemas.microsoft.com/office/drawing/2014/main" id="{32D6B806-9C3F-AF95-9A32-D09A41287392}"/>
                </a:ext>
              </a:extLst>
            </p:cNvPr>
            <p:cNvSpPr/>
            <p:nvPr/>
          </p:nvSpPr>
          <p:spPr>
            <a:xfrm>
              <a:off x="1070800" y="5471426"/>
              <a:ext cx="2137783" cy="716727"/>
            </a:xfrm>
            <a:prstGeom prst="round2SameRect">
              <a:avLst>
                <a:gd name="adj1" fmla="val 0"/>
                <a:gd name="adj2" fmla="val 20903"/>
              </a:avLst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パスのマニュアル操作ができない．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1B5100B-037B-14BF-C5E7-3743BC91C786}"/>
              </a:ext>
            </a:extLst>
          </p:cNvPr>
          <p:cNvGrpSpPr/>
          <p:nvPr/>
        </p:nvGrpSpPr>
        <p:grpSpPr>
          <a:xfrm>
            <a:off x="5442115" y="1723683"/>
            <a:ext cx="6651409" cy="4361653"/>
            <a:chOff x="-486245" y="1747716"/>
            <a:chExt cx="6651409" cy="4361653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A29932A4-1148-0F13-2C3A-948F5E69D7CB}"/>
                </a:ext>
              </a:extLst>
            </p:cNvPr>
            <p:cNvSpPr/>
            <p:nvPr/>
          </p:nvSpPr>
          <p:spPr>
            <a:xfrm>
              <a:off x="-486245" y="1747716"/>
              <a:ext cx="6651409" cy="3625227"/>
            </a:xfrm>
            <a:prstGeom prst="roundRect">
              <a:avLst>
                <a:gd name="adj" fmla="val 12029"/>
              </a:avLst>
            </a:prstGeom>
            <a:noFill/>
            <a:ln w="73025">
              <a:solidFill>
                <a:srgbClr val="FEB4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片側の 2 つの角を丸めた四角形 15">
              <a:extLst>
                <a:ext uri="{FF2B5EF4-FFF2-40B4-BE49-F238E27FC236}">
                  <a16:creationId xmlns:a16="http://schemas.microsoft.com/office/drawing/2014/main" id="{3987DDB8-8AAA-5ECD-D3AB-C3BD4931504E}"/>
                </a:ext>
              </a:extLst>
            </p:cNvPr>
            <p:cNvSpPr/>
            <p:nvPr/>
          </p:nvSpPr>
          <p:spPr>
            <a:xfrm>
              <a:off x="3304479" y="5359670"/>
              <a:ext cx="2368087" cy="749699"/>
            </a:xfrm>
            <a:prstGeom prst="round2SameRect">
              <a:avLst>
                <a:gd name="adj1" fmla="val 0"/>
                <a:gd name="adj2" fmla="val 20903"/>
              </a:avLst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個別のパスに対するより精密な制御</a:t>
              </a:r>
              <a:endParaRPr kumimoji="1" lang="ja-JP" altLang="en-US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2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40901B1-2D55-5538-693B-31C8AFC3631A}"/>
              </a:ext>
            </a:extLst>
          </p:cNvPr>
          <p:cNvGrpSpPr/>
          <p:nvPr/>
        </p:nvGrpSpPr>
        <p:grpSpPr>
          <a:xfrm>
            <a:off x="736331" y="2249674"/>
            <a:ext cx="2168893" cy="3480531"/>
            <a:chOff x="736331" y="1778041"/>
            <a:chExt cx="2168893" cy="3480531"/>
          </a:xfrm>
        </p:grpSpPr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7C25E561-44D5-386E-225A-6D5EBC904351}"/>
                </a:ext>
              </a:extLst>
            </p:cNvPr>
            <p:cNvSpPr/>
            <p:nvPr/>
          </p:nvSpPr>
          <p:spPr>
            <a:xfrm>
              <a:off x="736331" y="1778041"/>
              <a:ext cx="2168893" cy="1160071"/>
            </a:xfrm>
            <a:prstGeom prst="roundRect">
              <a:avLst>
                <a:gd name="adj" fmla="val 6000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Open Source</a:t>
              </a:r>
              <a:endParaRPr kumimoji="1" lang="ja-JP" altLang="en-US" sz="280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8BA9608-29D6-E3AB-0BE1-C0590EB507DE}"/>
                </a:ext>
              </a:extLst>
            </p:cNvPr>
            <p:cNvSpPr txBox="1"/>
            <p:nvPr/>
          </p:nvSpPr>
          <p:spPr>
            <a:xfrm>
              <a:off x="736331" y="3760533"/>
              <a:ext cx="2168893" cy="14980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は，ソフトウェア，ライブラリ，造形のサンプルコードなど，</a:t>
              </a:r>
              <a:r>
                <a:rPr kumimoji="1" lang="ja-JP" altLang="en-US" sz="1100" b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あらゆるコードを公開．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無料でソフトウェアをインストールできる．また，個人の要求に合わせて</a:t>
              </a:r>
              <a:r>
                <a:rPr kumimoji="1" lang="ja-JP" altLang="en-US" sz="1100" b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自由に改造可能</a:t>
              </a:r>
              <a:endParaRPr kumimoji="1" lang="ja-JP" altLang="en-US" b="1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A774E2F-AA5E-BABA-F716-1537CEE3943F}"/>
                </a:ext>
              </a:extLst>
            </p:cNvPr>
            <p:cNvSpPr txBox="1"/>
            <p:nvPr/>
          </p:nvSpPr>
          <p:spPr>
            <a:xfrm>
              <a:off x="1128559" y="3225549"/>
              <a:ext cx="138443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kumimoji="1" lang="ja-JP" altLang="en-US" b="1">
                  <a:solidFill>
                    <a:srgbClr val="075471"/>
                  </a:solidFill>
                  <a:latin typeface="Tsukushi A Round Gothic Bold" panose="02020400000000000000" pitchFamily="18" charset="-128"/>
                  <a:ea typeface="Tsukushi A Round Gothic Bold" panose="02020400000000000000" pitchFamily="18" charset="-128"/>
                </a:rPr>
                <a:t>コードの公開</a:t>
              </a: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6013E8F2-1F12-1ED4-12C6-45131451A67A}"/>
              </a:ext>
            </a:extLst>
          </p:cNvPr>
          <p:cNvGrpSpPr/>
          <p:nvPr/>
        </p:nvGrpSpPr>
        <p:grpSpPr>
          <a:xfrm>
            <a:off x="3561346" y="2249673"/>
            <a:ext cx="2168893" cy="3728548"/>
            <a:chOff x="3561346" y="1778040"/>
            <a:chExt cx="2168893" cy="3728548"/>
          </a:xfrm>
        </p:grpSpPr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556139EC-E0AE-BFC6-3009-B636F58BBF1C}"/>
                </a:ext>
              </a:extLst>
            </p:cNvPr>
            <p:cNvSpPr/>
            <p:nvPr/>
          </p:nvSpPr>
          <p:spPr>
            <a:xfrm>
              <a:off x="3561346" y="1778040"/>
              <a:ext cx="2168893" cy="1160071"/>
            </a:xfrm>
            <a:prstGeom prst="roundRect">
              <a:avLst>
                <a:gd name="adj" fmla="val 6000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b="1" dirty="0">
                  <a:latin typeface="FUTURA MEDIUM" panose="020B0602020204020303" pitchFamily="34" charset="-79"/>
                  <a:ea typeface="Tsukushi A Round Gothic Bold" panose="02020400000000000000" pitchFamily="18" charset="-128"/>
                  <a:cs typeface="FUTURA MEDIUM" panose="020B0602020204020303" pitchFamily="34" charset="-79"/>
                </a:rPr>
                <a:t>Extension</a:t>
              </a:r>
              <a:endParaRPr kumimoji="1" lang="ja-JP" altLang="en-US" sz="2800" b="1">
                <a:latin typeface="FUTURA MEDIUM" panose="020B0602020204020303" pitchFamily="34" charset="-79"/>
                <a:ea typeface="Tsukushi A Round Gothic Bold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15A61C5C-56DA-8E1E-E599-50EA67D98246}"/>
                </a:ext>
              </a:extLst>
            </p:cNvPr>
            <p:cNvSpPr txBox="1"/>
            <p:nvPr/>
          </p:nvSpPr>
          <p:spPr>
            <a:xfrm>
              <a:off x="3561346" y="3760533"/>
              <a:ext cx="2168893" cy="1746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Python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で造形を行うことで，あらゆるライブラリやデータソースを造形のために活用できる．</a:t>
              </a:r>
              <a:r>
                <a:rPr lang="en-US" altLang="ja-JP" sz="1100" dirty="0" err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dxf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などの図面データ，テキストデータ，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csv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ファイル，画像など，従来では，</a:t>
              </a:r>
              <a:r>
                <a:rPr lang="en-US" altLang="ja-JP" sz="1100" b="1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CAD</a:t>
              </a:r>
              <a:r>
                <a:rPr lang="ja-JP" altLang="en-US" sz="1100" b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で直接扱えなかったデータも利用可能．</a:t>
              </a:r>
              <a:endParaRPr kumimoji="1" lang="ja-JP" altLang="en-US" sz="1100" b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EF19110-9454-58F7-AD20-67F6B799BBD9}"/>
                </a:ext>
              </a:extLst>
            </p:cNvPr>
            <p:cNvSpPr txBox="1"/>
            <p:nvPr/>
          </p:nvSpPr>
          <p:spPr>
            <a:xfrm>
              <a:off x="3953574" y="3225549"/>
              <a:ext cx="138443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ja-JP" altLang="en-US" b="1">
                  <a:solidFill>
                    <a:srgbClr val="075471"/>
                  </a:solidFill>
                  <a:latin typeface="Tsukushi A Round Gothic Bold" panose="02020400000000000000" pitchFamily="18" charset="-128"/>
                  <a:ea typeface="Tsukushi A Round Gothic Bold" panose="02020400000000000000" pitchFamily="18" charset="-128"/>
                </a:rPr>
                <a:t>自由な拡張性</a:t>
              </a:r>
              <a:endParaRPr kumimoji="1" lang="ja-JP" altLang="en-US" b="1">
                <a:solidFill>
                  <a:srgbClr val="075471"/>
                </a:solidFill>
                <a:latin typeface="Tsukushi A Round Gothic Bold" panose="02020400000000000000" pitchFamily="18" charset="-128"/>
                <a:ea typeface="Tsukushi A Round Gothic Bold" panose="02020400000000000000" pitchFamily="18" charset="-128"/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D9145604-7273-C128-8584-99EC7D9E68B3}"/>
              </a:ext>
            </a:extLst>
          </p:cNvPr>
          <p:cNvGrpSpPr/>
          <p:nvPr/>
        </p:nvGrpSpPr>
        <p:grpSpPr>
          <a:xfrm>
            <a:off x="6461762" y="2249673"/>
            <a:ext cx="2168893" cy="3480532"/>
            <a:chOff x="6461762" y="1778040"/>
            <a:chExt cx="2168893" cy="3480532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5AA454D6-1FAB-9765-AE7A-F0AD8CD1BE40}"/>
                </a:ext>
              </a:extLst>
            </p:cNvPr>
            <p:cNvSpPr/>
            <p:nvPr/>
          </p:nvSpPr>
          <p:spPr>
            <a:xfrm>
              <a:off x="6461762" y="1778040"/>
              <a:ext cx="2168893" cy="1160071"/>
            </a:xfrm>
            <a:prstGeom prst="roundRect">
              <a:avLst>
                <a:gd name="adj" fmla="val 6000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b="1" dirty="0">
                  <a:latin typeface="FUTURA MEDIUM" panose="020B0602020204020303" pitchFamily="34" charset="-79"/>
                  <a:ea typeface="Tsukushi A Round Gothic Bold" panose="02020400000000000000" pitchFamily="18" charset="-128"/>
                  <a:cs typeface="FUTURA MEDIUM" panose="020B0602020204020303" pitchFamily="34" charset="-79"/>
                </a:rPr>
                <a:t>Multi Axis</a:t>
              </a:r>
              <a:endParaRPr kumimoji="1" lang="ja-JP" altLang="en-US" sz="2800" b="1">
                <a:latin typeface="FUTURA MEDIUM" panose="020B0602020204020303" pitchFamily="34" charset="-79"/>
                <a:ea typeface="Tsukushi A Round Gothic Bold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AE79029-4A11-707D-ECB9-009A8D4BA7D1}"/>
                </a:ext>
              </a:extLst>
            </p:cNvPr>
            <p:cNvSpPr txBox="1"/>
            <p:nvPr/>
          </p:nvSpPr>
          <p:spPr>
            <a:xfrm>
              <a:off x="6461762" y="3760533"/>
              <a:ext cx="2168893" cy="14980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多軸の</a:t>
              </a: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3D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プリンタ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（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5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軸，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6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軸）でも利用可能．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x, y, z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の座標値だけでなく，</a:t>
              </a:r>
              <a:r>
                <a:rPr lang="ja-JP" altLang="en-US" sz="1100" b="1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ノズルの回転や傾きを制御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できる．この機能は，オープンソースの恩恵として，コントリビュータによって実現．</a:t>
              </a:r>
              <a:endParaRPr kumimoji="1" lang="ja-JP" altLang="en-US" sz="110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27C84100-904E-5790-8585-617FA24E2769}"/>
                </a:ext>
              </a:extLst>
            </p:cNvPr>
            <p:cNvSpPr txBox="1"/>
            <p:nvPr/>
          </p:nvSpPr>
          <p:spPr>
            <a:xfrm>
              <a:off x="6996065" y="3219495"/>
              <a:ext cx="11002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ja-JP" altLang="en-US" b="1">
                  <a:solidFill>
                    <a:srgbClr val="075471"/>
                  </a:solidFill>
                  <a:latin typeface="Tsukushi A Round Gothic Bold" panose="02020400000000000000" pitchFamily="18" charset="-128"/>
                  <a:ea typeface="Tsukushi A Round Gothic Bold" panose="02020400000000000000" pitchFamily="18" charset="-128"/>
                </a:rPr>
                <a:t>多軸印刷</a:t>
              </a: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2197444-3006-9B8F-BBF9-8469DFB85516}"/>
              </a:ext>
            </a:extLst>
          </p:cNvPr>
          <p:cNvGrpSpPr/>
          <p:nvPr/>
        </p:nvGrpSpPr>
        <p:grpSpPr>
          <a:xfrm>
            <a:off x="9286776" y="2249673"/>
            <a:ext cx="2194704" cy="2960979"/>
            <a:chOff x="9286776" y="1778040"/>
            <a:chExt cx="2194704" cy="2960979"/>
          </a:xfrm>
        </p:grpSpPr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D71B5864-123E-2ADC-208F-8324052FCBD0}"/>
                </a:ext>
              </a:extLst>
            </p:cNvPr>
            <p:cNvSpPr/>
            <p:nvPr/>
          </p:nvSpPr>
          <p:spPr>
            <a:xfrm>
              <a:off x="9286776" y="1778040"/>
              <a:ext cx="2168893" cy="1160071"/>
            </a:xfrm>
            <a:prstGeom prst="roundRect">
              <a:avLst>
                <a:gd name="adj" fmla="val 6000"/>
              </a:avLst>
            </a:prstGeom>
            <a:solidFill>
              <a:srgbClr val="1E3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b="1" dirty="0">
                  <a:latin typeface="FUTURA MEDIUM" panose="020B0602020204020303" pitchFamily="34" charset="-79"/>
                  <a:ea typeface="Tsukushi A Round Gothic Bold" panose="02020400000000000000" pitchFamily="18" charset="-128"/>
                  <a:cs typeface="FUTURA MEDIUM" panose="020B0602020204020303" pitchFamily="34" charset="-79"/>
                </a:rPr>
                <a:t>Infill</a:t>
              </a:r>
              <a:endParaRPr kumimoji="1" lang="ja-JP" altLang="en-US" sz="2800" b="1">
                <a:latin typeface="FUTURA MEDIUM" panose="020B0602020204020303" pitchFamily="34" charset="-79"/>
                <a:ea typeface="Tsukushi A Round Gothic Bold" panose="02020400000000000000" pitchFamily="18" charset="-128"/>
                <a:cs typeface="FUTURA MEDIUM" panose="020B0602020204020303" pitchFamily="34" charset="-79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5BB338B-9807-A918-ACBA-D0F557B6D427}"/>
                </a:ext>
              </a:extLst>
            </p:cNvPr>
            <p:cNvSpPr txBox="1"/>
            <p:nvPr/>
          </p:nvSpPr>
          <p:spPr>
            <a:xfrm>
              <a:off x="9286776" y="3754711"/>
              <a:ext cx="2168893" cy="9843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G-coordinator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では，インフィルを生成することが可能．現在は，</a:t>
              </a: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line infill</a:t>
              </a:r>
              <a:r>
                <a:rPr kumimoji="1"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と，</a:t>
              </a:r>
              <a:r>
                <a:rPr kumimoji="1"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gyroid</a:t>
              </a:r>
              <a:r>
                <a:rPr lang="en-US" altLang="ja-JP" sz="11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infill</a:t>
              </a:r>
              <a:r>
                <a:rPr lang="ja-JP" altLang="en-US" sz="11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を生成することができる．</a:t>
              </a:r>
              <a:endParaRPr kumimoji="1" lang="ja-JP" altLang="en-US" sz="11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A5CEBC54-F063-71C2-655D-8FD8219EC7A9}"/>
                </a:ext>
              </a:extLst>
            </p:cNvPr>
            <p:cNvSpPr txBox="1"/>
            <p:nvPr/>
          </p:nvSpPr>
          <p:spPr>
            <a:xfrm>
              <a:off x="9312587" y="3219495"/>
              <a:ext cx="21688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b="1">
                  <a:solidFill>
                    <a:srgbClr val="075471"/>
                  </a:solidFill>
                  <a:latin typeface="Tsukushi A Round Gothic Bold" panose="02020400000000000000" pitchFamily="18" charset="-128"/>
                  <a:ea typeface="Tsukushi A Round Gothic Bold" panose="02020400000000000000" pitchFamily="18" charset="-128"/>
                </a:rPr>
                <a:t>インフィルの生成</a:t>
              </a:r>
              <a:endParaRPr kumimoji="1" lang="ja-JP" altLang="en-US" b="1">
                <a:solidFill>
                  <a:srgbClr val="075471"/>
                </a:solidFill>
                <a:latin typeface="Tsukushi A Round Gothic Bold" panose="02020400000000000000" pitchFamily="18" charset="-128"/>
                <a:ea typeface="Tsukushi A Round Gothic Bold" panose="02020400000000000000" pitchFamily="18" charset="-128"/>
              </a:endParaRPr>
            </a:p>
          </p:txBody>
        </p:sp>
      </p:grpSp>
      <p:sp>
        <p:nvSpPr>
          <p:cNvPr id="28" name="直角三角形 27">
            <a:extLst>
              <a:ext uri="{FF2B5EF4-FFF2-40B4-BE49-F238E27FC236}">
                <a16:creationId xmlns:a16="http://schemas.microsoft.com/office/drawing/2014/main" id="{40F55E6E-D133-DF56-8821-B428A499EDD5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82B2DDC0-03AF-44AA-E906-E20025F6A123}"/>
              </a:ext>
            </a:extLst>
          </p:cNvPr>
          <p:cNvSpPr/>
          <p:nvPr/>
        </p:nvSpPr>
        <p:spPr>
          <a:xfrm>
            <a:off x="0" y="0"/>
            <a:ext cx="12206634" cy="1626669"/>
          </a:xfrm>
          <a:prstGeom prst="roundRect">
            <a:avLst>
              <a:gd name="adj" fmla="val 0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360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0C5B039-E3AE-D4B9-D2A4-FC33FD9790EA}"/>
              </a:ext>
            </a:extLst>
          </p:cNvPr>
          <p:cNvGrpSpPr>
            <a:grpSpLocks noChangeAspect="1"/>
          </p:cNvGrpSpPr>
          <p:nvPr/>
        </p:nvGrpSpPr>
        <p:grpSpPr>
          <a:xfrm>
            <a:off x="418699" y="390121"/>
            <a:ext cx="2863516" cy="748866"/>
            <a:chOff x="221410" y="177584"/>
            <a:chExt cx="3523546" cy="921477"/>
          </a:xfrm>
        </p:grpSpPr>
        <p:pic>
          <p:nvPicPr>
            <p:cNvPr id="35" name="図 34" descr="昆虫 が含まれている画像&#10;&#10;自動的に生成された説明">
              <a:extLst>
                <a:ext uri="{FF2B5EF4-FFF2-40B4-BE49-F238E27FC236}">
                  <a16:creationId xmlns:a16="http://schemas.microsoft.com/office/drawing/2014/main" id="{A3E9CDBD-D061-F365-98D0-4423A017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556" y="255502"/>
              <a:ext cx="787400" cy="787400"/>
            </a:xfrm>
            <a:prstGeom prst="rect">
              <a:avLst/>
            </a:prstGeom>
          </p:spPr>
        </p:pic>
        <p:pic>
          <p:nvPicPr>
            <p:cNvPr id="37" name="図 36" descr="動物, 鳥, イーグル が含まれている画像&#10;&#10;自動的に生成された説明">
              <a:extLst>
                <a:ext uri="{FF2B5EF4-FFF2-40B4-BE49-F238E27FC236}">
                  <a16:creationId xmlns:a16="http://schemas.microsoft.com/office/drawing/2014/main" id="{9A817BF6-81F8-F8D6-78C5-3BB684745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456" y="255502"/>
              <a:ext cx="889000" cy="787400"/>
            </a:xfrm>
            <a:prstGeom prst="rect">
              <a:avLst/>
            </a:prstGeom>
          </p:spPr>
        </p:pic>
        <p:pic>
          <p:nvPicPr>
            <p:cNvPr id="39" name="図 38" descr="アイコン&#10;&#10;自動的に生成された説明">
              <a:extLst>
                <a:ext uri="{FF2B5EF4-FFF2-40B4-BE49-F238E27FC236}">
                  <a16:creationId xmlns:a16="http://schemas.microsoft.com/office/drawing/2014/main" id="{66592D63-832F-D063-F4BE-31603BA0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410" y="177584"/>
              <a:ext cx="920178" cy="920178"/>
            </a:xfrm>
            <a:prstGeom prst="rect">
              <a:avLst/>
            </a:prstGeom>
          </p:spPr>
        </p:pic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7547710B-E117-5699-1AA6-1601E7B73C1C}"/>
                </a:ext>
              </a:extLst>
            </p:cNvPr>
            <p:cNvSpPr txBox="1"/>
            <p:nvPr/>
          </p:nvSpPr>
          <p:spPr>
            <a:xfrm>
              <a:off x="1214347" y="303753"/>
              <a:ext cx="759349" cy="795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vs</a:t>
              </a:r>
              <a:endParaRPr kumimoji="1" lang="ja-JP" altLang="en-US" sz="36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42187-0DBA-6CE7-6391-A231A75DA258}"/>
              </a:ext>
            </a:extLst>
          </p:cNvPr>
          <p:cNvGrpSpPr/>
          <p:nvPr/>
        </p:nvGrpSpPr>
        <p:grpSpPr>
          <a:xfrm>
            <a:off x="4279157" y="390121"/>
            <a:ext cx="4814828" cy="1077218"/>
            <a:chOff x="4945010" y="329302"/>
            <a:chExt cx="4814828" cy="1077218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90ACECBB-F356-DB74-CC50-8B904D9C9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010" y="883078"/>
              <a:ext cx="2490956" cy="2882"/>
            </a:xfrm>
            <a:prstGeom prst="line">
              <a:avLst/>
            </a:prstGeom>
            <a:ln w="50800" cap="rnd">
              <a:solidFill>
                <a:srgbClr val="FEB43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611B5BC3-80A9-E273-A022-943D5B0BD6E1}"/>
                </a:ext>
              </a:extLst>
            </p:cNvPr>
            <p:cNvSpPr txBox="1"/>
            <p:nvPr/>
          </p:nvSpPr>
          <p:spPr>
            <a:xfrm>
              <a:off x="4945010" y="329302"/>
              <a:ext cx="48148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Difference</a:t>
              </a:r>
              <a:r>
                <a:rPr kumimoji="1" lang="en-US" altLang="ja-JP" sz="24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</a:p>
            <a:p>
              <a:r>
                <a:rPr lang="en-US" altLang="ja-JP" sz="24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	</a:t>
              </a:r>
              <a:r>
                <a:rPr kumimoji="1" lang="en-US" altLang="ja-JP" sz="16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fro</a:t>
              </a:r>
              <a:r>
                <a:rPr lang="en-US" altLang="ja-JP" sz="1600" dirty="0">
                  <a:solidFill>
                    <a:srgbClr val="07547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m other G-code Modeling</a:t>
              </a:r>
              <a:endParaRPr kumimoji="1" lang="ja-JP" altLang="en-US" sz="1600">
                <a:solidFill>
                  <a:srgbClr val="075471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88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&#10;&#10;自動的に生成された説明">
            <a:extLst>
              <a:ext uri="{FF2B5EF4-FFF2-40B4-BE49-F238E27FC236}">
                <a16:creationId xmlns:a16="http://schemas.microsoft.com/office/drawing/2014/main" id="{D1A1A5B7-65BE-1230-829B-CF53210D3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3626406" y="713680"/>
            <a:ext cx="8579766" cy="543063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7A9C49A-9CDB-E2EA-C6EC-F0F5B7B80EED}"/>
              </a:ext>
            </a:extLst>
          </p:cNvPr>
          <p:cNvSpPr/>
          <p:nvPr/>
        </p:nvSpPr>
        <p:spPr>
          <a:xfrm>
            <a:off x="-26559" y="-16934"/>
            <a:ext cx="3724977" cy="6912000"/>
          </a:xfrm>
          <a:prstGeom prst="rect">
            <a:avLst/>
          </a:prstGeom>
          <a:solidFill>
            <a:srgbClr val="1E3050"/>
          </a:solidFill>
          <a:effectLst>
            <a:outerShdw blurRad="254000" dist="203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C4B7D777-D732-F36C-819C-152834D84721}"/>
              </a:ext>
            </a:extLst>
          </p:cNvPr>
          <p:cNvSpPr/>
          <p:nvPr/>
        </p:nvSpPr>
        <p:spPr>
          <a:xfrm rot="16200000">
            <a:off x="11481480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91A83B-ACCA-6835-6841-8DC2BF110103}"/>
              </a:ext>
            </a:extLst>
          </p:cNvPr>
          <p:cNvSpPr txBox="1"/>
          <p:nvPr/>
        </p:nvSpPr>
        <p:spPr>
          <a:xfrm>
            <a:off x="365003" y="1276144"/>
            <a:ext cx="3185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1F1F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to Use</a:t>
            </a:r>
            <a:endParaRPr kumimoji="1" lang="ja-JP" altLang="en-US" sz="4000">
              <a:solidFill>
                <a:srgbClr val="F1F1F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9F1091-ABAB-B1FC-5BA3-2F74B99D7AB3}"/>
              </a:ext>
            </a:extLst>
          </p:cNvPr>
          <p:cNvSpPr txBox="1"/>
          <p:nvPr/>
        </p:nvSpPr>
        <p:spPr>
          <a:xfrm>
            <a:off x="547883" y="2744197"/>
            <a:ext cx="28202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kumimoji="1" lang="en-US" altLang="ja-JP" sz="12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コードを書いて造形を決定</a:t>
            </a:r>
            <a:endParaRPr kumimoji="1" lang="en-US" altLang="ja-JP" sz="12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グラフィックスビューで詳細を確認</a:t>
            </a:r>
            <a:endParaRPr kumimoji="1" lang="en-US" altLang="ja-JP" sz="12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印刷条件を設定</a:t>
            </a:r>
            <a:endParaRPr lang="en-US" altLang="ja-JP" sz="1200" dirty="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200" dirty="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G-code</a:t>
            </a:r>
            <a:r>
              <a:rPr kumimoji="1"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の出力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031AA3-69DB-E626-691D-45EA7485F660}"/>
              </a:ext>
            </a:extLst>
          </p:cNvPr>
          <p:cNvSpPr txBox="1"/>
          <p:nvPr/>
        </p:nvSpPr>
        <p:spPr>
          <a:xfrm>
            <a:off x="494945" y="4673915"/>
            <a:ext cx="260995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1200">
                <a:solidFill>
                  <a:srgbClr val="F1F1F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グローバルな設定をパラメータツリーで，パスごとの詳細設定はエディタからコードで行う．</a:t>
            </a:r>
            <a:endParaRPr kumimoji="1" lang="ja-JP" altLang="en-US" sz="1200">
              <a:solidFill>
                <a:srgbClr val="F1F1F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634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3E1B61E-A0A2-4C57-7B39-DC80C22E4B18}"/>
              </a:ext>
            </a:extLst>
          </p:cNvPr>
          <p:cNvSpPr/>
          <p:nvPr/>
        </p:nvSpPr>
        <p:spPr>
          <a:xfrm>
            <a:off x="0" y="0"/>
            <a:ext cx="12235674" cy="233774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F062DA5-AAE1-2674-BD8B-FC7D9DA4DD5F}"/>
              </a:ext>
            </a:extLst>
          </p:cNvPr>
          <p:cNvSpPr/>
          <p:nvPr/>
        </p:nvSpPr>
        <p:spPr>
          <a:xfrm>
            <a:off x="490085" y="-39214"/>
            <a:ext cx="3946357" cy="12609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to Code</a:t>
            </a:r>
            <a:endParaRPr kumimoji="1" lang="ja-JP" altLang="en-US" sz="4000">
              <a:solidFill>
                <a:srgbClr val="1E3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1938B9FB-1244-D7EC-EE7A-CF98D59AD41F}"/>
              </a:ext>
            </a:extLst>
          </p:cNvPr>
          <p:cNvSpPr/>
          <p:nvPr/>
        </p:nvSpPr>
        <p:spPr>
          <a:xfrm rot="16200000">
            <a:off x="11493837" y="61821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E970D8E-EA2F-8A11-806D-AAAF68E67D65}"/>
              </a:ext>
            </a:extLst>
          </p:cNvPr>
          <p:cNvGrpSpPr/>
          <p:nvPr/>
        </p:nvGrpSpPr>
        <p:grpSpPr>
          <a:xfrm>
            <a:off x="7931186" y="1062374"/>
            <a:ext cx="3109422" cy="2588932"/>
            <a:chOff x="4948634" y="978105"/>
            <a:chExt cx="3109422" cy="2588932"/>
          </a:xfrm>
        </p:grpSpPr>
        <p:pic>
          <p:nvPicPr>
            <p:cNvPr id="20" name="図 19" descr="背景パターン&#10;&#10;低い精度で自動的に生成された説明">
              <a:extLst>
                <a:ext uri="{FF2B5EF4-FFF2-40B4-BE49-F238E27FC236}">
                  <a16:creationId xmlns:a16="http://schemas.microsoft.com/office/drawing/2014/main" id="{F320DD65-0BC1-5AFA-4F69-C86ACE4FA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8634" y="978105"/>
              <a:ext cx="3109422" cy="2588932"/>
            </a:xfrm>
            <a:prstGeom prst="roundRect">
              <a:avLst>
                <a:gd name="adj" fmla="val 3535"/>
              </a:avLst>
            </a:prstGeom>
          </p:spPr>
        </p:pic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068212D-E7DD-2DC9-839C-F6B13AC3BFF6}"/>
                </a:ext>
              </a:extLst>
            </p:cNvPr>
            <p:cNvSpPr/>
            <p:nvPr/>
          </p:nvSpPr>
          <p:spPr>
            <a:xfrm>
              <a:off x="5471724" y="2120597"/>
              <a:ext cx="1983539" cy="83999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rgbClr val="FEB435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Path</a:t>
              </a:r>
              <a:r>
                <a:rPr kumimoji="1" lang="en-US" altLang="ja-JP" sz="1400" dirty="0">
                  <a:solidFill>
                    <a:srgbClr val="FEB435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</a:t>
              </a:r>
              <a:r>
                <a:rPr kumimoji="1" lang="en-US" altLang="ja-JP" sz="1400" dirty="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: </a:t>
              </a:r>
              <a:r>
                <a:rPr kumimoji="1" lang="ja-JP" altLang="en-US" sz="1400">
                  <a:solidFill>
                    <a:srgbClr val="F1F1F1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樹脂がノズルから出て形成される一連の曲線</a:t>
              </a:r>
            </a:p>
          </p:txBody>
        </p:sp>
        <p:sp>
          <p:nvSpPr>
            <p:cNvPr id="32" name="円弧 31">
              <a:extLst>
                <a:ext uri="{FF2B5EF4-FFF2-40B4-BE49-F238E27FC236}">
                  <a16:creationId xmlns:a16="http://schemas.microsoft.com/office/drawing/2014/main" id="{805E1DA5-AB07-21A4-4E27-3A61E1273D0B}"/>
                </a:ext>
              </a:extLst>
            </p:cNvPr>
            <p:cNvSpPr/>
            <p:nvPr/>
          </p:nvSpPr>
          <p:spPr>
            <a:xfrm>
              <a:off x="5768502" y="1794753"/>
              <a:ext cx="184826" cy="497938"/>
            </a:xfrm>
            <a:prstGeom prst="arc">
              <a:avLst>
                <a:gd name="adj1" fmla="val 16673726"/>
                <a:gd name="adj2" fmla="val 3904845"/>
              </a:avLst>
            </a:prstGeom>
            <a:ln w="22225">
              <a:solidFill>
                <a:srgbClr val="FEB43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7CEF9D7A-EDC8-7317-56E1-5BDD5FA90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62" y="1052273"/>
            <a:ext cx="6912935" cy="5405849"/>
          </a:xfrm>
          <a:prstGeom prst="roundRect">
            <a:avLst>
              <a:gd name="adj" fmla="val 3520"/>
            </a:avLst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D1603A3-425C-1B52-A70B-3ACB59287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186" y="3795397"/>
            <a:ext cx="3109422" cy="2662725"/>
          </a:xfrm>
          <a:prstGeom prst="roundRect">
            <a:avLst>
              <a:gd name="adj" fmla="val 3530"/>
            </a:avLst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D027ACC-F3E5-BB87-074A-6DD182E05220}"/>
              </a:ext>
            </a:extLst>
          </p:cNvPr>
          <p:cNvSpPr/>
          <p:nvPr/>
        </p:nvSpPr>
        <p:spPr>
          <a:xfrm>
            <a:off x="7782797" y="908182"/>
            <a:ext cx="1931777" cy="826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</a:t>
            </a:r>
            <a:r>
              <a:rPr kumimoji="1" lang="en-US" altLang="ja-JP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eight=0</a:t>
            </a:r>
            <a:endParaRPr kumimoji="1"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EA4F4BBC-3BBA-196C-B196-770EEB4ED3B6}"/>
              </a:ext>
            </a:extLst>
          </p:cNvPr>
          <p:cNvSpPr/>
          <p:nvPr/>
        </p:nvSpPr>
        <p:spPr>
          <a:xfrm>
            <a:off x="7931186" y="3747286"/>
            <a:ext cx="1931777" cy="826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</a:t>
            </a:r>
            <a:r>
              <a:rPr kumimoji="1" lang="en-US" altLang="ja-JP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eight=99</a:t>
            </a:r>
            <a:endParaRPr kumimoji="1"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8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D68689-D4D5-37C2-64AF-20AFFE31E437}"/>
              </a:ext>
            </a:extLst>
          </p:cNvPr>
          <p:cNvSpPr/>
          <p:nvPr/>
        </p:nvSpPr>
        <p:spPr>
          <a:xfrm>
            <a:off x="11532782" y="-10633"/>
            <a:ext cx="669851" cy="6876769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5057BB8F-FB16-F5E1-B95C-F41570EE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342" y="-952209"/>
            <a:ext cx="5886007" cy="7194009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94C5B29A-3D83-BB13-48F2-F39B0BBBC82B}"/>
              </a:ext>
            </a:extLst>
          </p:cNvPr>
          <p:cNvGrpSpPr/>
          <p:nvPr/>
        </p:nvGrpSpPr>
        <p:grpSpPr>
          <a:xfrm>
            <a:off x="1330636" y="3288635"/>
            <a:ext cx="6005796" cy="1830882"/>
            <a:chOff x="380262" y="4520594"/>
            <a:chExt cx="6005796" cy="1830882"/>
          </a:xfrm>
        </p:grpSpPr>
        <p:pic>
          <p:nvPicPr>
            <p:cNvPr id="8" name="図 7" descr="テキスト&#10;&#10;自動的に生成された説明">
              <a:extLst>
                <a:ext uri="{FF2B5EF4-FFF2-40B4-BE49-F238E27FC236}">
                  <a16:creationId xmlns:a16="http://schemas.microsoft.com/office/drawing/2014/main" id="{BA0AC344-7E2F-FFB9-73D1-74403BEED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62" y="4662376"/>
              <a:ext cx="4711700" cy="1689100"/>
            </a:xfrm>
            <a:prstGeom prst="roundRect">
              <a:avLst>
                <a:gd name="adj" fmla="val 5966"/>
              </a:avLst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782C51A-D6DA-2B88-4523-E33F151A2DBC}"/>
                </a:ext>
              </a:extLst>
            </p:cNvPr>
            <p:cNvSpPr/>
            <p:nvPr/>
          </p:nvSpPr>
          <p:spPr>
            <a:xfrm>
              <a:off x="4557258" y="4520594"/>
              <a:ext cx="1828800" cy="552894"/>
            </a:xfrm>
            <a:prstGeom prst="rect">
              <a:avLst/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Local Settings</a:t>
              </a:r>
              <a:endParaRPr kumimoji="1" lang="ja-JP" altLang="en-US" sz="14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10970FC-81B0-5C36-C434-3B190BD3C46F}"/>
              </a:ext>
            </a:extLst>
          </p:cNvPr>
          <p:cNvGrpSpPr/>
          <p:nvPr/>
        </p:nvGrpSpPr>
        <p:grpSpPr>
          <a:xfrm>
            <a:off x="343677" y="374027"/>
            <a:ext cx="4784651" cy="818707"/>
            <a:chOff x="266854" y="324187"/>
            <a:chExt cx="4784651" cy="818707"/>
          </a:xfrm>
        </p:grpSpPr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B5FAAB04-838A-48D2-6E2A-9F5FD13C52BF}"/>
                </a:ext>
              </a:extLst>
            </p:cNvPr>
            <p:cNvCxnSpPr>
              <a:cxnSpLocks/>
            </p:cNvCxnSpPr>
            <p:nvPr/>
          </p:nvCxnSpPr>
          <p:spPr>
            <a:xfrm>
              <a:off x="1257135" y="1063256"/>
              <a:ext cx="2817395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角丸四角形 1">
              <a:extLst>
                <a:ext uri="{FF2B5EF4-FFF2-40B4-BE49-F238E27FC236}">
                  <a16:creationId xmlns:a16="http://schemas.microsoft.com/office/drawing/2014/main" id="{503DDE85-AD40-23C5-11A6-8AF6C4A6F999}"/>
                </a:ext>
              </a:extLst>
            </p:cNvPr>
            <p:cNvSpPr/>
            <p:nvPr/>
          </p:nvSpPr>
          <p:spPr>
            <a:xfrm>
              <a:off x="266854" y="324187"/>
              <a:ext cx="4784651" cy="8187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Print Settings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F56A8DD-8B4E-700A-CB6B-4B998706ABBD}"/>
              </a:ext>
            </a:extLst>
          </p:cNvPr>
          <p:cNvGrpSpPr/>
          <p:nvPr/>
        </p:nvGrpSpPr>
        <p:grpSpPr>
          <a:xfrm>
            <a:off x="8020046" y="-23089"/>
            <a:ext cx="4184223" cy="6899858"/>
            <a:chOff x="7964179" y="-73257"/>
            <a:chExt cx="4184223" cy="6899858"/>
          </a:xfrm>
        </p:grpSpPr>
        <p:pic>
          <p:nvPicPr>
            <p:cNvPr id="4" name="図 3" descr="モニター画面に映る文字&#10;&#10;自動的に生成された説明">
              <a:extLst>
                <a:ext uri="{FF2B5EF4-FFF2-40B4-BE49-F238E27FC236}">
                  <a16:creationId xmlns:a16="http://schemas.microsoft.com/office/drawing/2014/main" id="{2CAC6E0D-B7E6-E4CC-3679-9DBC98F56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6498" y="-73257"/>
              <a:ext cx="2671904" cy="6899858"/>
            </a:xfrm>
            <a:prstGeom prst="roundRect">
              <a:avLst>
                <a:gd name="adj" fmla="val 4100"/>
              </a:avLst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F9595B7-9A65-F77C-D305-2698CBC7FDCA}"/>
                </a:ext>
              </a:extLst>
            </p:cNvPr>
            <p:cNvSpPr/>
            <p:nvPr/>
          </p:nvSpPr>
          <p:spPr>
            <a:xfrm>
              <a:off x="7964179" y="5491302"/>
              <a:ext cx="1828800" cy="552894"/>
            </a:xfrm>
            <a:prstGeom prst="rect">
              <a:avLst/>
            </a:prstGeom>
            <a:solidFill>
              <a:srgbClr val="FEB4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Global Settings</a:t>
              </a:r>
              <a:endParaRPr kumimoji="1" lang="ja-JP" altLang="en-US" sz="14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0636CDC9-216A-FEC0-03E3-6476E82B4BD6}"/>
              </a:ext>
            </a:extLst>
          </p:cNvPr>
          <p:cNvSpPr/>
          <p:nvPr/>
        </p:nvSpPr>
        <p:spPr>
          <a:xfrm rot="16200000">
            <a:off x="11493837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65952E23-C92B-BAF7-9BD4-715FBD8B9532}"/>
              </a:ext>
            </a:extLst>
          </p:cNvPr>
          <p:cNvSpPr/>
          <p:nvPr/>
        </p:nvSpPr>
        <p:spPr>
          <a:xfrm>
            <a:off x="1188326" y="1561594"/>
            <a:ext cx="6403390" cy="13205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spcCol="720000" rtlCol="0" anchor="ctr"/>
          <a:lstStyle/>
          <a:p>
            <a:pPr algn="just"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の基本設定を左の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パラメータツリーで行い，個別に調整したい設定はエディタで行う．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extrusion_multiplier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射出係数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)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と，</a:t>
            </a:r>
            <a:r>
              <a:rPr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print_speed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印刷速度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は，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Path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のセグメントと同じ要素数の数列で指定すれば，各セグメントごとに印刷設定を調整可能．</a:t>
            </a:r>
            <a:endParaRPr kumimoji="1" lang="ja-JP" altLang="en-US" sz="140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1BCDCEB1-FD01-E589-D1ED-47DF3368082A}"/>
              </a:ext>
            </a:extLst>
          </p:cNvPr>
          <p:cNvGrpSpPr/>
          <p:nvPr/>
        </p:nvGrpSpPr>
        <p:grpSpPr>
          <a:xfrm>
            <a:off x="4138621" y="4362123"/>
            <a:ext cx="3453095" cy="1979821"/>
            <a:chOff x="4379402" y="3506659"/>
            <a:chExt cx="3453095" cy="1979821"/>
          </a:xfrm>
        </p:grpSpPr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6BD9EE14-9793-680C-D418-A53B92F655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1393" y="3506659"/>
              <a:ext cx="542977" cy="1197400"/>
            </a:xfrm>
            <a:prstGeom prst="line">
              <a:avLst/>
            </a:prstGeom>
            <a:ln w="412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65DFA4E3-3EDB-5E94-EAD0-D689C70D4995}"/>
                </a:ext>
              </a:extLst>
            </p:cNvPr>
            <p:cNvSpPr/>
            <p:nvPr/>
          </p:nvSpPr>
          <p:spPr>
            <a:xfrm>
              <a:off x="4379402" y="4438427"/>
              <a:ext cx="3453095" cy="1048053"/>
            </a:xfrm>
            <a:prstGeom prst="roundRect">
              <a:avLst>
                <a:gd name="adj" fmla="val 2196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外壁は，外観を綺麗に印刷するために，</a:t>
              </a:r>
              <a:endPara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  <a:p>
              <a:r>
                <a:rPr kumimoji="1"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速度を落として印刷．</a:t>
              </a:r>
              <a:endPara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1283334-8F63-549A-822B-D3D2997EA946}"/>
              </a:ext>
            </a:extLst>
          </p:cNvPr>
          <p:cNvSpPr/>
          <p:nvPr/>
        </p:nvSpPr>
        <p:spPr>
          <a:xfrm>
            <a:off x="-10632" y="-8136"/>
            <a:ext cx="669851" cy="6899856"/>
          </a:xfrm>
          <a:prstGeom prst="rect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0FE036EE-A362-5B33-A0DF-7D576A4B2F48}"/>
              </a:ext>
            </a:extLst>
          </p:cNvPr>
          <p:cNvGrpSpPr/>
          <p:nvPr/>
        </p:nvGrpSpPr>
        <p:grpSpPr>
          <a:xfrm>
            <a:off x="1057518" y="4980897"/>
            <a:ext cx="3283905" cy="1369950"/>
            <a:chOff x="1298299" y="4125433"/>
            <a:chExt cx="3283905" cy="1369950"/>
          </a:xfrm>
        </p:grpSpPr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2849627F-4FC2-62BB-96CD-1D5DBAA70512}"/>
                </a:ext>
              </a:extLst>
            </p:cNvPr>
            <p:cNvSpPr/>
            <p:nvPr/>
          </p:nvSpPr>
          <p:spPr>
            <a:xfrm>
              <a:off x="1298299" y="4447330"/>
              <a:ext cx="3283905" cy="1048053"/>
            </a:xfrm>
            <a:prstGeom prst="roundRect">
              <a:avLst>
                <a:gd name="adj" fmla="val 2196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ファーストレイヤは，ベッド定着のために射出量を</a:t>
              </a:r>
              <a:r>
                <a:rPr lang="en-US" altLang="ja-JP" sz="1400" dirty="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1.2</a:t>
              </a:r>
              <a:r>
                <a:rPr lang="ja-JP" altLang="en-US" sz="1400">
                  <a:solidFill>
                    <a:srgbClr val="1E3050"/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倍に．</a:t>
              </a:r>
              <a:endPara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6C1A945-F4E3-9F2B-98B3-7F4C35867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693" y="4125433"/>
              <a:ext cx="590062" cy="686847"/>
            </a:xfrm>
            <a:prstGeom prst="line">
              <a:avLst/>
            </a:prstGeom>
            <a:ln w="412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06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暗い背景に浮かぶ月&#10;&#10;自動的に生成された説明">
            <a:extLst>
              <a:ext uri="{FF2B5EF4-FFF2-40B4-BE49-F238E27FC236}">
                <a16:creationId xmlns:a16="http://schemas.microsoft.com/office/drawing/2014/main" id="{C744192F-1AE8-1BD2-6381-482F15A2F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87633" y="1076775"/>
            <a:ext cx="7043386" cy="4704450"/>
          </a:xfrm>
          <a:prstGeom prst="rect">
            <a:avLst/>
          </a:prstGeom>
        </p:spPr>
      </p:pic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0553A11-7410-B241-A943-95B88BD0AA54}"/>
              </a:ext>
            </a:extLst>
          </p:cNvPr>
          <p:cNvSpPr/>
          <p:nvPr/>
        </p:nvSpPr>
        <p:spPr>
          <a:xfrm>
            <a:off x="6703039" y="2203017"/>
            <a:ext cx="3329355" cy="2944496"/>
          </a:xfrm>
          <a:prstGeom prst="roundRect">
            <a:avLst>
              <a:gd name="adj" fmla="val 852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を用いて</a:t>
            </a: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G-code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を作成し，印刷した作例も含めて公開している．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endParaRPr kumimoji="1" lang="en-US" altLang="ja-JP" sz="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作例の写真は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G-coordinator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リポジトリの</a:t>
            </a:r>
            <a:r>
              <a:rPr lang="en-US" altLang="ja-JP" sz="1400" dirty="0" err="1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img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ディレクトリ，造形のためのコードは</a:t>
            </a:r>
            <a:r>
              <a:rPr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examples</a:t>
            </a:r>
            <a:r>
              <a:rPr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ディレクトリに公開している．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ja-JP" altLang="en-US" sz="140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左の写真はランプシェードの作例．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13ABC8E-7DB1-DABC-31C1-A1DE7E4E7171}"/>
              </a:ext>
            </a:extLst>
          </p:cNvPr>
          <p:cNvGrpSpPr/>
          <p:nvPr/>
        </p:nvGrpSpPr>
        <p:grpSpPr>
          <a:xfrm>
            <a:off x="5392537" y="1124494"/>
            <a:ext cx="3329354" cy="1078523"/>
            <a:chOff x="6424280" y="1206753"/>
            <a:chExt cx="3329354" cy="1078523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D1663A54-F842-9FC9-CE8B-D407D3AD2A33}"/>
                </a:ext>
              </a:extLst>
            </p:cNvPr>
            <p:cNvSpPr/>
            <p:nvPr/>
          </p:nvSpPr>
          <p:spPr>
            <a:xfrm>
              <a:off x="6424280" y="1206753"/>
              <a:ext cx="3329354" cy="10785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W</a:t>
              </a:r>
              <a:r>
                <a:rPr kumimoji="1" lang="en-US" altLang="ja-JP" sz="4000" dirty="0">
                  <a:solidFill>
                    <a:srgbClr val="1E305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orks</a:t>
              </a:r>
              <a:endParaRPr kumimoji="1" lang="ja-JP" altLang="en-US" sz="4000">
                <a:solidFill>
                  <a:srgbClr val="1E3050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3AD26687-CEFD-0E05-CFE5-A79740599618}"/>
                </a:ext>
              </a:extLst>
            </p:cNvPr>
            <p:cNvCxnSpPr>
              <a:cxnSpLocks/>
            </p:cNvCxnSpPr>
            <p:nvPr/>
          </p:nvCxnSpPr>
          <p:spPr>
            <a:xfrm>
              <a:off x="7220182" y="2099733"/>
              <a:ext cx="1737551" cy="0"/>
            </a:xfrm>
            <a:prstGeom prst="line">
              <a:avLst/>
            </a:prstGeom>
            <a:ln w="50800" cap="rnd">
              <a:solidFill>
                <a:srgbClr val="FEB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39217326-10C2-BF6C-1AFF-2B3281F4A5C1}"/>
              </a:ext>
            </a:extLst>
          </p:cNvPr>
          <p:cNvSpPr/>
          <p:nvPr/>
        </p:nvSpPr>
        <p:spPr>
          <a:xfrm rot="16200000">
            <a:off x="11493837" y="6156769"/>
            <a:ext cx="720000" cy="720000"/>
          </a:xfrm>
          <a:prstGeom prst="rtTriangle">
            <a:avLst/>
          </a:prstGeom>
          <a:solidFill>
            <a:srgbClr val="1E3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8A029E3C-8843-9050-6A76-8E548C04903F}"/>
              </a:ext>
            </a:extLst>
          </p:cNvPr>
          <p:cNvSpPr/>
          <p:nvPr/>
        </p:nvSpPr>
        <p:spPr>
          <a:xfrm>
            <a:off x="5928302" y="5672088"/>
            <a:ext cx="6754858" cy="13782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https://github.com/tomohiron907/G-coordinator/tree/main/img/works</a:t>
            </a:r>
            <a:endParaRPr kumimoji="1"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rgbClr val="1E3050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https://github.com/tomohiron907/G-coordinator/tree/main/example</a:t>
            </a:r>
            <a:endParaRPr lang="en-US" altLang="ja-JP" sz="1400" dirty="0">
              <a:solidFill>
                <a:srgbClr val="1E3050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57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17112</TotalTime>
  <Words>1408</Words>
  <Application>Microsoft Macintosh PowerPoint</Application>
  <PresentationFormat>ワイド画面</PresentationFormat>
  <Paragraphs>189</Paragraphs>
  <Slides>19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0" baseType="lpstr">
      <vt:lpstr>Osaka</vt:lpstr>
      <vt:lpstr>Tsukushi A Round Gothic Bold</vt:lpstr>
      <vt:lpstr>Tsukushi A Round Gothic Regular</vt:lpstr>
      <vt:lpstr>游ゴシック</vt:lpstr>
      <vt:lpstr>游ゴシック Light</vt:lpstr>
      <vt:lpstr>Arial</vt:lpstr>
      <vt:lpstr>Cambria Math</vt:lpstr>
      <vt:lpstr>FUTURA MEDIUM</vt:lpstr>
      <vt:lpstr>FUTURA MEDIUM</vt:lpstr>
      <vt:lpstr>Menlo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谷口　朝洋</dc:creator>
  <cp:lastModifiedBy>谷口　朝洋</cp:lastModifiedBy>
  <cp:revision>20</cp:revision>
  <cp:lastPrinted>2023-10-18T14:02:32Z</cp:lastPrinted>
  <dcterms:created xsi:type="dcterms:W3CDTF">2023-10-18T13:03:57Z</dcterms:created>
  <dcterms:modified xsi:type="dcterms:W3CDTF">2023-11-01T11:32:15Z</dcterms:modified>
</cp:coreProperties>
</file>